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66" r:id="rId2"/>
    <p:sldId id="464" r:id="rId3"/>
    <p:sldId id="457" r:id="rId4"/>
    <p:sldId id="465" r:id="rId5"/>
    <p:sldId id="459" r:id="rId6"/>
    <p:sldId id="456" r:id="rId7"/>
    <p:sldId id="438" r:id="rId8"/>
    <p:sldId id="455" r:id="rId9"/>
    <p:sldId id="458" r:id="rId10"/>
    <p:sldId id="460" r:id="rId11"/>
    <p:sldId id="461" r:id="rId12"/>
    <p:sldId id="462" r:id="rId13"/>
    <p:sldId id="463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23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60" autoAdjust="0"/>
  </p:normalViewPr>
  <p:slideViewPr>
    <p:cSldViewPr>
      <p:cViewPr>
        <p:scale>
          <a:sx n="87" d="100"/>
          <a:sy n="87" d="100"/>
        </p:scale>
        <p:origin x="-2310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E3C4DC4-0798-4116-9335-31E9FDC48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1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049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377A-E80A-4C35-96A4-089E7DDAE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880F-C774-4783-8D34-D709ACFB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66700"/>
            <a:ext cx="2084387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00763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84C9-6F34-40E9-AF36-14C4F0643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BC69D-00DA-4AB8-A093-1E45F4423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1AC37-78A4-4B1B-8FF8-DD385B9C2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BACF-3919-4926-BE55-754A11822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93175-AEC7-442C-857A-2E2E19DF6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6F50-CDA4-43E2-AEA1-E220D4045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5B3F9-AEFC-495C-937B-0E0A2A068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B84D5-ED40-47A3-98FF-ED8AD5B7A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7D68-DE64-453D-A1E9-47925D031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733ECA-1BAD-40FC-99B6-BB448E749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Reverse Sequence Syphilis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May 2012 at Oregon Epidemiologist Conference by Doug Harger, Manager, STD Prevention and Control Program, HIV/STD/TB Program, Center for Public Health Practice, Oregon Health Division</a:t>
            </a:r>
          </a:p>
          <a:p>
            <a:pPr lvl="1"/>
            <a:r>
              <a:rPr lang="en-US" dirty="0" smtClean="0"/>
              <a:t>971-673-0181; douglas.r.harger@state.or.us</a:t>
            </a:r>
          </a:p>
          <a:p>
            <a:r>
              <a:rPr lang="en-US" dirty="0" err="1" smtClean="0"/>
              <a:t>Modifed</a:t>
            </a:r>
            <a:r>
              <a:rPr lang="en-US" dirty="0" smtClean="0"/>
              <a:t> July 23,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Why Switch to EIA/CIA?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</a:t>
            </a:r>
          </a:p>
          <a:p>
            <a:r>
              <a:rPr lang="en-US" dirty="0" smtClean="0"/>
              <a:t>Lower costs</a:t>
            </a:r>
          </a:p>
          <a:p>
            <a:r>
              <a:rPr lang="en-US" dirty="0" smtClean="0"/>
              <a:t>No false negatives due to </a:t>
            </a:r>
            <a:r>
              <a:rPr lang="en-US" dirty="0" err="1" smtClean="0"/>
              <a:t>prozone</a:t>
            </a:r>
            <a:r>
              <a:rPr lang="en-US" dirty="0" smtClean="0"/>
              <a:t> reaction</a:t>
            </a:r>
          </a:p>
          <a:p>
            <a:r>
              <a:rPr lang="en-US" dirty="0" smtClean="0"/>
              <a:t>Objective results</a:t>
            </a:r>
          </a:p>
          <a:p>
            <a:r>
              <a:rPr lang="en-US" dirty="0" smtClean="0"/>
              <a:t>May be useful for </a:t>
            </a:r>
            <a:r>
              <a:rPr lang="en-US" dirty="0" err="1" smtClean="0"/>
              <a:t>dx</a:t>
            </a:r>
            <a:r>
              <a:rPr lang="en-US" dirty="0" smtClean="0"/>
              <a:t> of early primary syphilis—positive earlier in infection than non-</a:t>
            </a:r>
            <a:r>
              <a:rPr lang="en-US" dirty="0" err="1" smtClean="0"/>
              <a:t>treponemal</a:t>
            </a:r>
            <a:r>
              <a:rPr lang="en-US" dirty="0" smtClean="0"/>
              <a:t>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Limitations  of EIA/CIA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Cannot distinguish between new/active disease &amp; old disease - treated or untreated.</a:t>
            </a:r>
          </a:p>
          <a:p>
            <a:endParaRPr lang="en-US" smtClean="0"/>
          </a:p>
          <a:p>
            <a:r>
              <a:rPr lang="en-US" smtClean="0"/>
              <a:t>Confusion about management of patients with discrepant serology – positive EIA/CIA and a negative RPR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Recent Examples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 presents with a rash, EIA is highly reactive &gt; 8.0, reflexed RPR is 1:128; patient is treated as secondary syphilis.</a:t>
            </a:r>
          </a:p>
          <a:p>
            <a:endParaRPr lang="en-US" smtClean="0"/>
          </a:p>
          <a:p>
            <a:r>
              <a:rPr lang="en-US" smtClean="0"/>
              <a:t>Routine draw on a patient, EIA is reactive, reflexed RPR is non-reactive, TP-PA is non-reactive, the EIA result is considered false positive, patient not infected.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CDC Recommendations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“CDC continues to recommend the traditional syphilis screening algorithm …, however, if reverse sequence screening is used, reactive sera by a treponemal test should be tested reflexively with a quantitative non-treponemal test.” For example, a RPR.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Syphilis Testing:  Something New?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727950" cy="838200"/>
          </a:xfrm>
        </p:spPr>
        <p:txBody>
          <a:bodyPr/>
          <a:lstStyle/>
          <a:p>
            <a:r>
              <a:rPr lang="en-US" dirty="0" smtClean="0"/>
              <a:t>There are 2 classes of blood test for syphilis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Syphilis Testing:  Something New?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 non-</a:t>
            </a:r>
            <a:r>
              <a:rPr lang="en-US" dirty="0" err="1" smtClean="0"/>
              <a:t>treponemal</a:t>
            </a:r>
            <a:r>
              <a:rPr lang="en-US" dirty="0" smtClean="0"/>
              <a:t>, </a:t>
            </a:r>
            <a:r>
              <a:rPr lang="en-US" dirty="0" err="1" smtClean="0"/>
              <a:t>cardiolipin</a:t>
            </a:r>
            <a:r>
              <a:rPr lang="en-US" dirty="0" smtClean="0"/>
              <a:t> antibody tests—used for screening asymptomatic people and assessing response to treatment</a:t>
            </a:r>
          </a:p>
          <a:p>
            <a:pPr lvl="1"/>
            <a:r>
              <a:rPr lang="en-US" dirty="0" smtClean="0"/>
              <a:t>Rapid Plasma </a:t>
            </a:r>
            <a:r>
              <a:rPr lang="en-US" dirty="0" err="1" smtClean="0"/>
              <a:t>Reagin</a:t>
            </a:r>
            <a:r>
              <a:rPr lang="en-US" dirty="0" smtClean="0"/>
              <a:t> (RPR) </a:t>
            </a:r>
          </a:p>
          <a:p>
            <a:pPr lvl="1"/>
            <a:r>
              <a:rPr lang="en-US" dirty="0" smtClean="0"/>
              <a:t>Venereal Disease Research Laboratory test (VDRL)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Syphilis Testing:  Something New?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(2) </a:t>
            </a:r>
            <a:r>
              <a:rPr lang="en-US" sz="2800" dirty="0" err="1" smtClean="0"/>
              <a:t>Treponemal</a:t>
            </a:r>
            <a:r>
              <a:rPr lang="en-US" sz="2800" dirty="0" smtClean="0"/>
              <a:t> tests—in US generally used as confirmatory tests but EIA and CIA sometimes used for screening.</a:t>
            </a:r>
          </a:p>
          <a:p>
            <a:pPr lvl="1"/>
            <a:r>
              <a:rPr lang="en-US" sz="2400" dirty="0" smtClean="0"/>
              <a:t>Fluorescent </a:t>
            </a:r>
            <a:r>
              <a:rPr lang="en-US" sz="2400" dirty="0" err="1" smtClean="0"/>
              <a:t>treponemal</a:t>
            </a:r>
            <a:r>
              <a:rPr lang="en-US" sz="2400" dirty="0" smtClean="0"/>
              <a:t> antibody </a:t>
            </a:r>
            <a:r>
              <a:rPr lang="en-US" sz="2400" dirty="0" err="1" smtClean="0"/>
              <a:t>absorbtion</a:t>
            </a:r>
            <a:r>
              <a:rPr lang="en-US" sz="2400" dirty="0" smtClean="0"/>
              <a:t> test (FTA-ABS) </a:t>
            </a:r>
          </a:p>
          <a:p>
            <a:pPr lvl="1"/>
            <a:r>
              <a:rPr lang="en-US" sz="2400" dirty="0" err="1" smtClean="0"/>
              <a:t>Treponema</a:t>
            </a:r>
            <a:r>
              <a:rPr lang="en-US" sz="2400" dirty="0" smtClean="0"/>
              <a:t> </a:t>
            </a:r>
            <a:r>
              <a:rPr lang="en-US" sz="2400" dirty="0" err="1" smtClean="0"/>
              <a:t>Pallidum</a:t>
            </a:r>
            <a:r>
              <a:rPr lang="en-US" sz="2400" dirty="0" smtClean="0"/>
              <a:t>-Particle Agglutination Test (TP-PA)</a:t>
            </a:r>
          </a:p>
          <a:p>
            <a:pPr lvl="1"/>
            <a:r>
              <a:rPr lang="en-US" sz="2400" dirty="0" err="1" smtClean="0"/>
              <a:t>Microhemaglutination</a:t>
            </a:r>
            <a:r>
              <a:rPr lang="en-US" sz="2400" dirty="0" smtClean="0"/>
              <a:t> </a:t>
            </a:r>
            <a:r>
              <a:rPr lang="en-US" sz="2400" dirty="0" err="1" smtClean="0"/>
              <a:t>Treponema</a:t>
            </a:r>
            <a:r>
              <a:rPr lang="en-US" sz="2400" dirty="0" smtClean="0"/>
              <a:t> </a:t>
            </a:r>
            <a:r>
              <a:rPr lang="en-US" sz="2400" dirty="0" err="1" smtClean="0"/>
              <a:t>Pallidum</a:t>
            </a:r>
            <a:r>
              <a:rPr lang="en-US" sz="2400" dirty="0" smtClean="0"/>
              <a:t> (MHA-TP)</a:t>
            </a:r>
          </a:p>
          <a:p>
            <a:pPr lvl="1"/>
            <a:r>
              <a:rPr lang="en-US" sz="2400" dirty="0" smtClean="0"/>
              <a:t>Enzyme Immunoassay (EIA)</a:t>
            </a:r>
          </a:p>
          <a:p>
            <a:pPr lvl="1"/>
            <a:r>
              <a:rPr lang="en-US" sz="2400" dirty="0" err="1" smtClean="0"/>
              <a:t>Chemiluminescent</a:t>
            </a:r>
            <a:r>
              <a:rPr lang="en-US" sz="2400" dirty="0" smtClean="0"/>
              <a:t> Immunoassay (CIA) 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Syphilis Testing Points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an individual has newly acquired syphilis, a treponemal test generally is positive before the non-treponemal test.</a:t>
            </a:r>
          </a:p>
          <a:p>
            <a:endParaRPr lang="en-US" smtClean="0"/>
          </a:p>
          <a:p>
            <a:r>
              <a:rPr lang="en-US" smtClean="0"/>
              <a:t>Example: a person has a primary syphilitic lesion for 5 days – the FTA may be reactive and the RPR non reactive.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Traditional Sequence Testi</a:t>
            </a:r>
            <a:r>
              <a:rPr lang="en-US" smtClean="0"/>
              <a:t>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non-treponemal test first, e.g., RPR, if    non-reactive, generally no further testing;</a:t>
            </a:r>
          </a:p>
          <a:p>
            <a:endParaRPr lang="en-US" smtClean="0"/>
          </a:p>
          <a:p>
            <a:r>
              <a:rPr lang="en-US" smtClean="0"/>
              <a:t>If RPR is reactive, the specimen is reflexed for a treponemal test, e.g., FTA, TP-PA.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7772400" cy="800100"/>
          </a:xfrm>
          <a:noFill/>
        </p:spPr>
        <p:txBody>
          <a:bodyPr/>
          <a:lstStyle/>
          <a:p>
            <a:pPr algn="ctr"/>
            <a:r>
              <a:rPr lang="en-US" sz="4000" smtClean="0"/>
              <a:t>Reverse Sequence Syphilis Testing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2795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smtClean="0"/>
              <a:t>Testing serum for syphilis first with a confirmatory test, generally a treponemal EIA (enzyme immunoassay), or chemiluminescence immunoassay (CIA).</a:t>
            </a:r>
          </a:p>
          <a:p>
            <a:pPr>
              <a:lnSpc>
                <a:spcPct val="90000"/>
              </a:lnSpc>
            </a:pPr>
            <a:endParaRPr lang="en-US" sz="3000" smtClean="0"/>
          </a:p>
          <a:p>
            <a:pPr>
              <a:lnSpc>
                <a:spcPct val="90000"/>
              </a:lnSpc>
            </a:pPr>
            <a:r>
              <a:rPr lang="en-US" sz="3000" smtClean="0"/>
              <a:t>If the treponemal EIA result is non-reactive the result is reported as negative – no further testing generally recommended.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30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3000" smtClean="0"/>
          </a:p>
          <a:p>
            <a:pPr>
              <a:lnSpc>
                <a:spcPct val="90000"/>
              </a:lnSpc>
            </a:pPr>
            <a:endParaRPr lang="en-US" sz="30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 smtClean="0"/>
              <a:t> </a:t>
            </a:r>
          </a:p>
          <a:p>
            <a:pPr>
              <a:lnSpc>
                <a:spcPct val="90000"/>
              </a:lnSpc>
            </a:pPr>
            <a:endParaRPr lang="en-US" sz="3000" smtClean="0"/>
          </a:p>
          <a:p>
            <a:pPr>
              <a:lnSpc>
                <a:spcPct val="90000"/>
              </a:lnSpc>
            </a:pPr>
            <a:endParaRPr lang="en-US" sz="3000" smtClean="0"/>
          </a:p>
          <a:p>
            <a:pPr>
              <a:lnSpc>
                <a:spcPct val="90000"/>
              </a:lnSpc>
            </a:pPr>
            <a:endParaRPr lang="en-US" sz="3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Reverse Sequence Syphilis Testing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</a:t>
            </a:r>
            <a:r>
              <a:rPr lang="en-US" dirty="0" err="1" smtClean="0"/>
              <a:t>treponemal</a:t>
            </a:r>
            <a:r>
              <a:rPr lang="en-US" dirty="0" smtClean="0"/>
              <a:t> EIA or CIA is reactive, the specimen is </a:t>
            </a:r>
            <a:r>
              <a:rPr lang="en-US" dirty="0" err="1" smtClean="0"/>
              <a:t>reflexed</a:t>
            </a:r>
            <a:r>
              <a:rPr lang="en-US" dirty="0" smtClean="0"/>
              <a:t> for an RPR.</a:t>
            </a:r>
          </a:p>
          <a:p>
            <a:endParaRPr lang="en-US" dirty="0" smtClean="0"/>
          </a:p>
          <a:p>
            <a:r>
              <a:rPr lang="en-US" dirty="0" smtClean="0"/>
              <a:t>If the RPR is reactive, the interpretation is past or present syphilis infection.  If no treatment history—treat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Reverse Sequence Syphilis Testing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RPR is non-reactive after a positive EIA or CIA, the specimen should be tested reflexively with another </a:t>
            </a:r>
            <a:r>
              <a:rPr lang="en-US" dirty="0" err="1" smtClean="0"/>
              <a:t>treponeme</a:t>
            </a:r>
            <a:r>
              <a:rPr lang="en-US" dirty="0" smtClean="0"/>
              <a:t> specific test, ideally TP-PA.  If the TP-PA is non-reactive, the EIA is likely a false positive.</a:t>
            </a:r>
          </a:p>
          <a:p>
            <a:endParaRPr lang="en-US" dirty="0" smtClean="0"/>
          </a:p>
          <a:p>
            <a:r>
              <a:rPr lang="en-US" dirty="0" smtClean="0"/>
              <a:t>If the TP-PA is reactive, likely represents and old infection, or possibly a very new infection.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Employee Ori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https://www.oregon.gov/oha/PH/DISEASESCONDITIONS/COMMUNICABLEDISEASE/DISEASESURVEILLANCEDATA/HIVDATA/Documents/PPT_pres.pptx</Url>
      <Description>Presentation: Syphilis Testing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DocumentExpirationDate xmlns="59da1016-2a1b-4f8a-9768-d7a4932f6f16">2017-12-31T08:00:00+00:00</DocumentExpirationDate>
    <IATopic xmlns="59da1016-2a1b-4f8a-9768-d7a4932f6f16">Public Health - Disease</IATopic>
    <Meta_x0020_Keywords xmlns="7e0b5169-ba3b-4271-8dc8-8695b36531ce" xsi:nil="true"/>
    <Meta_x0020_Description xmlns="7e0b5169-ba3b-4271-8dc8-8695b36531c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DEECB6C32D7419CFB1D5206D2636D" ma:contentTypeVersion="18" ma:contentTypeDescription="Create a new document." ma:contentTypeScope="" ma:versionID="9475a19cf3e53b69ccbe623f6e40338d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7e0b5169-ba3b-4271-8dc8-8695b36531ce" targetNamespace="http://schemas.microsoft.com/office/2006/metadata/properties" ma:root="true" ma:fieldsID="09f289ff9c4cecda3a2f835cd2da6380" ns1:_="" ns2:_="" ns3:_="">
    <xsd:import namespace="http://schemas.microsoft.com/sharepoint/v3"/>
    <xsd:import namespace="59da1016-2a1b-4f8a-9768-d7a4932f6f16"/>
    <xsd:import namespace="7e0b5169-ba3b-4271-8dc8-8695b36531ce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b5169-ba3b-4271-8dc8-8695b36531ce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846C88-6F5B-4326-B8F7-C35DFB920EF6}"/>
</file>

<file path=customXml/itemProps2.xml><?xml version="1.0" encoding="utf-8"?>
<ds:datastoreItem xmlns:ds="http://schemas.openxmlformats.org/officeDocument/2006/customXml" ds:itemID="{7BC64143-99C6-405D-B398-A3C2CC1D5464}"/>
</file>

<file path=customXml/itemProps3.xml><?xml version="1.0" encoding="utf-8"?>
<ds:datastoreItem xmlns:ds="http://schemas.openxmlformats.org/officeDocument/2006/customXml" ds:itemID="{D8B6D961-CC03-4BEE-9A3D-8DFA5131A3CE}"/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C:\MSOffice\Templates\Presentations\Employee Orientation.pot</Template>
  <TotalTime>5489</TotalTime>
  <Words>558</Words>
  <Application>Microsoft Office PowerPoint</Application>
  <PresentationFormat>On-screen Show (4:3)</PresentationFormat>
  <Paragraphs>58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Employee Orientation</vt:lpstr>
      <vt:lpstr>Overview of Reverse Sequence Syphilis Testing</vt:lpstr>
      <vt:lpstr>Syphilis Testing:  Something New?</vt:lpstr>
      <vt:lpstr>Syphilis Testing:  Something New?</vt:lpstr>
      <vt:lpstr>Syphilis Testing:  Something New?</vt:lpstr>
      <vt:lpstr>Syphilis Testing Points</vt:lpstr>
      <vt:lpstr>Traditional Sequence Testing</vt:lpstr>
      <vt:lpstr>Reverse Sequence Syphilis Testing</vt:lpstr>
      <vt:lpstr>Reverse Sequence Syphilis Testing</vt:lpstr>
      <vt:lpstr>Reverse Sequence Syphilis Testing</vt:lpstr>
      <vt:lpstr>Why Switch to EIA/CIA?</vt:lpstr>
      <vt:lpstr>Limitations  of EIA/CIA</vt:lpstr>
      <vt:lpstr>Recent Examples</vt:lpstr>
      <vt:lpstr>CDC Recommendations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Presentation: Syphilis Testing</dc:title>
  <dc:creator>Janet J Karius</dc:creator>
  <cp:lastModifiedBy>DHS-OIS-NDS</cp:lastModifiedBy>
  <cp:revision>309</cp:revision>
  <dcterms:created xsi:type="dcterms:W3CDTF">2003-04-17T02:41:43Z</dcterms:created>
  <dcterms:modified xsi:type="dcterms:W3CDTF">2012-07-23T17:40:44Z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0x010100222DEECB6C32D7419CFB1D5206D2636D</vt:lpwstr>
  </property>
  <property fmtid="{D5CDD505-2E9C-101B-9397-08002B2CF9AE}" pid="3" name="WorkflowChangePath">
    <vt:lpwstr>a8059fa8-3716-4de1-b633-5150c305dd02,2;a8059fa8-3716-4de1-b633-5150c305dd02,4;a8059fa8-3716-4de1-b633-5150c305dd02,7;a8059fa8-3716-4de1-b633-5150c305dd02,10;</vt:lpwstr>
  </property>
  <property fmtid="{D5CDD505-2E9C-101B-9397-08002B2CF9AE}" pid="4" name="Order">
    <vt:r8>7500</vt:r8>
  </property>
</Properties>
</file>