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8" r:id="rId2"/>
    <p:sldId id="324" r:id="rId3"/>
    <p:sldId id="345" r:id="rId4"/>
    <p:sldId id="375" r:id="rId5"/>
    <p:sldId id="347" r:id="rId6"/>
    <p:sldId id="370" r:id="rId7"/>
    <p:sldId id="348" r:id="rId8"/>
    <p:sldId id="350" r:id="rId9"/>
    <p:sldId id="374" r:id="rId10"/>
    <p:sldId id="346" r:id="rId11"/>
    <p:sldId id="372" r:id="rId12"/>
    <p:sldId id="373" r:id="rId13"/>
    <p:sldId id="344" r:id="rId14"/>
    <p:sldId id="364" r:id="rId15"/>
    <p:sldId id="369" r:id="rId16"/>
    <p:sldId id="368" r:id="rId17"/>
    <p:sldId id="367" r:id="rId18"/>
    <p:sldId id="366" r:id="rId19"/>
    <p:sldId id="351" r:id="rId20"/>
    <p:sldId id="352" r:id="rId21"/>
    <p:sldId id="353" r:id="rId22"/>
    <p:sldId id="354" r:id="rId23"/>
    <p:sldId id="355" r:id="rId24"/>
    <p:sldId id="356" r:id="rId25"/>
  </p:sldIdLst>
  <p:sldSz cx="9144000" cy="6858000" type="screen4x3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77582" autoAdjust="0"/>
  </p:normalViewPr>
  <p:slideViewPr>
    <p:cSldViewPr>
      <p:cViewPr varScale="1">
        <p:scale>
          <a:sx n="68" d="100"/>
          <a:sy n="68" d="100"/>
        </p:scale>
        <p:origin x="154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CAF49-4953-4079-AB7E-37CA5EA7A0AF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297180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2669"/>
            <a:ext cx="297180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E178A-BF57-4851-BFD6-950BAAA24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45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7C8B3-9E69-4A38-9C58-2EEDB3B91C06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C718F-094A-416A-AE9D-E2E645B016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39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C718F-094A-416A-AE9D-E2E645B0161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62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C718F-094A-416A-AE9D-E2E645B0161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24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C718F-094A-416A-AE9D-E2E645B0161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18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C718F-094A-416A-AE9D-E2E645B0161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43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C718F-094A-416A-AE9D-E2E645B0161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1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C718F-094A-416A-AE9D-E2E645B0161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98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C718F-094A-416A-AE9D-E2E645B0161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21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C718F-094A-416A-AE9D-E2E645B0161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65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C718F-094A-416A-AE9D-E2E645B0161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60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C718F-094A-416A-AE9D-E2E645B0161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20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C718F-094A-416A-AE9D-E2E645B0161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50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C718F-094A-416A-AE9D-E2E645B0161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80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C718F-094A-416A-AE9D-E2E645B0161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40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C718F-094A-416A-AE9D-E2E645B0161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58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C718F-094A-416A-AE9D-E2E645B0161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70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C718F-094A-416A-AE9D-E2E645B0161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41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3622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banner fina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9144000" cy="2043953"/>
          </a:xfrm>
          <a:prstGeom prst="rect">
            <a:avLst/>
          </a:prstGeom>
        </p:spPr>
      </p:pic>
      <p:pic>
        <p:nvPicPr>
          <p:cNvPr id="13" name="Picture 12" descr="lin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477000"/>
            <a:ext cx="9144000" cy="30459"/>
          </a:xfrm>
          <a:prstGeom prst="rect">
            <a:avLst/>
          </a:prstGeom>
        </p:spPr>
      </p:pic>
      <p:pic>
        <p:nvPicPr>
          <p:cNvPr id="12" name="Picture 11" descr="oha_logo_sm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4800" y="6027725"/>
            <a:ext cx="1600200" cy="601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29"/>
            <a:ext cx="9144000" cy="21515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92875"/>
            <a:ext cx="2133600" cy="365125"/>
          </a:xfrm>
        </p:spPr>
        <p:txBody>
          <a:bodyPr/>
          <a:lstStyle/>
          <a:p>
            <a:fld id="{452E3DFC-7DD8-45F2-9DF0-B5CFF1D95FBD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65125"/>
          </a:xfrm>
        </p:spPr>
        <p:txBody>
          <a:bodyPr/>
          <a:lstStyle/>
          <a:p>
            <a:fld id="{A817F4F7-2D81-4FD0-8B31-34174E30EC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wooshonl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9144000" cy="598842"/>
          </a:xfrm>
          <a:prstGeom prst="rect">
            <a:avLst/>
          </a:prstGeom>
        </p:spPr>
      </p:pic>
      <p:pic>
        <p:nvPicPr>
          <p:cNvPr id="9" name="Picture 8" descr="lin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522741"/>
            <a:ext cx="9144000" cy="304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7B-EAE2-4AA7-9213-077037CBDEB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5C66-CBAA-43DB-8C2E-FE2434045D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E3DFC-7DD8-45F2-9DF0-B5CFF1D95FBD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7F4F7-2D81-4FD0-8B31-34174E30EC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Oregon </a:t>
            </a:r>
            <a:r>
              <a:rPr lang="en-US" dirty="0" err="1" smtClean="0"/>
              <a:t>eWIC</a:t>
            </a:r>
            <a:r>
              <a:rPr lang="en-US" dirty="0" smtClean="0"/>
              <a:t> Showcase</a:t>
            </a:r>
            <a:br>
              <a:rPr lang="en-US" dirty="0" smtClean="0"/>
            </a:br>
            <a:r>
              <a:rPr lang="en-US" dirty="0" smtClean="0"/>
              <a:t>Data </a:t>
            </a:r>
            <a:r>
              <a:rPr lang="en-US" dirty="0"/>
              <a:t>&amp;</a:t>
            </a:r>
            <a:r>
              <a:rPr lang="en-US" dirty="0" smtClean="0"/>
              <a:t> Reports</a:t>
            </a:r>
            <a:br>
              <a:rPr lang="en-US" dirty="0" smtClean="0"/>
            </a:br>
            <a:r>
              <a:rPr lang="en-US" dirty="0" smtClean="0"/>
              <a:t>Program Integrity &amp; Compliance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" y="4343400"/>
            <a:ext cx="89154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Portland, OR</a:t>
            </a:r>
          </a:p>
          <a:p>
            <a:r>
              <a:rPr lang="en-US" dirty="0" smtClean="0"/>
              <a:t>March 22,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Quarterly Redemption </a:t>
            </a:r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05800" cy="41148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Does not include fruit and vegetables 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Many stores are still just partial mapping (using the generic 4469 code)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Full mapping is ideal, where UPC-packaged fruits and vegetables are mapped to specific PLUs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5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PLU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7467600" cy="32766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Great for </a:t>
            </a:r>
            <a:r>
              <a:rPr lang="en-US" dirty="0" smtClean="0"/>
              <a:t>participants</a:t>
            </a:r>
            <a:r>
              <a:rPr lang="en-US" dirty="0"/>
              <a:t> </a:t>
            </a:r>
            <a:r>
              <a:rPr lang="en-US" dirty="0" smtClean="0"/>
              <a:t>– items </a:t>
            </a:r>
            <a:r>
              <a:rPr lang="en-US" dirty="0"/>
              <a:t>scan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Great for the state – detailed data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However, it prevents manufacturers with UPC-packaged fruits and vegetables from getting accurate data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4404946"/>
            <a:ext cx="2362200" cy="188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4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Ad Hoc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763000" cy="45720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Popular sizes purchased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Most expensive items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Issuance of specialty items (</a:t>
            </a:r>
            <a:r>
              <a:rPr lang="en-US" dirty="0" err="1" smtClean="0"/>
              <a:t>e.g</a:t>
            </a:r>
            <a:r>
              <a:rPr lang="en-US" dirty="0" smtClean="0"/>
              <a:t>, milks, formulas)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Redemptions by </a:t>
            </a:r>
            <a:r>
              <a:rPr lang="en-US" dirty="0" smtClean="0"/>
              <a:t>region, </a:t>
            </a:r>
            <a:r>
              <a:rPr lang="en-US" dirty="0" smtClean="0"/>
              <a:t>county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Troubleshooting for shoppers – which stores in county X have redemptions for product Y?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91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1" y="1239138"/>
            <a:ext cx="6705599" cy="462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2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3340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 smtClean="0"/>
              <a:t>REQUESTED AMOUNT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/>
              <a:t>(what the store charges for the item)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b="1" dirty="0" smtClean="0">
              <a:solidFill>
                <a:schemeClr val="accent1"/>
              </a:solidFill>
            </a:endParaRPr>
          </a:p>
          <a:p>
            <a:pPr marL="0" indent="0" algn="ctr">
              <a:spcAft>
                <a:spcPts val="600"/>
              </a:spcAft>
              <a:buNone/>
            </a:pP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0501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3340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 smtClean="0"/>
              <a:t>REQUESTED AMOUNT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/>
              <a:t>(what the store charges for the item)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b="1" dirty="0" smtClean="0">
              <a:solidFill>
                <a:schemeClr val="accent1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smtClean="0">
                <a:solidFill>
                  <a:schemeClr val="accent1"/>
                </a:solidFill>
              </a:rPr>
              <a:t>Subtract NTE adjustment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1200" dirty="0" smtClean="0">
              <a:solidFill>
                <a:schemeClr val="accent1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1200" dirty="0" smtClean="0">
              <a:solidFill>
                <a:schemeClr val="accent1"/>
              </a:solidFill>
            </a:endParaRPr>
          </a:p>
          <a:p>
            <a:pPr marL="0" indent="0" algn="ctr">
              <a:spcAft>
                <a:spcPts val="600"/>
              </a:spcAft>
              <a:buNone/>
            </a:pP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0759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3340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 smtClean="0"/>
              <a:t>REQUESTED AMOUNT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/>
              <a:t>(what the store charges for the item)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b="1" dirty="0" smtClean="0">
              <a:solidFill>
                <a:schemeClr val="accent1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smtClean="0">
                <a:solidFill>
                  <a:schemeClr val="accent1"/>
                </a:solidFill>
              </a:rPr>
              <a:t>Subtract NTE adjustment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1200" dirty="0" smtClean="0">
              <a:solidFill>
                <a:schemeClr val="accent1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1200" dirty="0" smtClean="0">
              <a:solidFill>
                <a:schemeClr val="accent1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400" b="1" dirty="0" smtClean="0"/>
              <a:t>PAID AMOUNT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1000" b="1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1000" b="1" dirty="0" smtClean="0"/>
          </a:p>
          <a:p>
            <a:pPr marL="0" indent="0" algn="ctr">
              <a:spcAft>
                <a:spcPts val="600"/>
              </a:spcAft>
              <a:buNone/>
            </a:pP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75696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3340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 smtClean="0"/>
              <a:t>REQUESTED AMOUNT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/>
              <a:t>(what the store charges for the item)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b="1" dirty="0" smtClean="0">
              <a:solidFill>
                <a:schemeClr val="accent1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smtClean="0">
                <a:solidFill>
                  <a:schemeClr val="accent1"/>
                </a:solidFill>
              </a:rPr>
              <a:t>Subtract NTE adjustment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1200" dirty="0" smtClean="0">
              <a:solidFill>
                <a:schemeClr val="accent1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1200" dirty="0" smtClean="0">
              <a:solidFill>
                <a:schemeClr val="accent1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400" b="1" dirty="0" smtClean="0"/>
              <a:t>PAID AMOUNT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1000" b="1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1000" b="1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chemeClr val="accent1"/>
                </a:solidFill>
              </a:rPr>
              <a:t> </a:t>
            </a:r>
            <a:r>
              <a:rPr lang="en-US" sz="3600" dirty="0" smtClean="0">
                <a:solidFill>
                  <a:schemeClr val="accent1"/>
                </a:solidFill>
              </a:rPr>
              <a:t>Subtract Discounts/Coupons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1200" dirty="0" smtClean="0">
              <a:solidFill>
                <a:schemeClr val="accent1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1200" dirty="0">
              <a:solidFill>
                <a:schemeClr val="accent1"/>
              </a:solidFill>
            </a:endParaRPr>
          </a:p>
          <a:p>
            <a:pPr marL="0" indent="0" algn="ctr">
              <a:spcAft>
                <a:spcPts val="600"/>
              </a:spcAft>
              <a:buNone/>
            </a:pP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52308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3340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 smtClean="0"/>
              <a:t>REQUESTED AMOUNT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/>
              <a:t>(what the store charges for the item)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b="1" dirty="0" smtClean="0">
              <a:solidFill>
                <a:schemeClr val="accent1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smtClean="0">
                <a:solidFill>
                  <a:schemeClr val="accent1"/>
                </a:solidFill>
              </a:rPr>
              <a:t>Subtract NTE adjustment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1200" dirty="0" smtClean="0">
              <a:solidFill>
                <a:schemeClr val="accent1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1200" dirty="0" smtClean="0">
              <a:solidFill>
                <a:schemeClr val="accent1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400" b="1" dirty="0" smtClean="0"/>
              <a:t>PAID AMOUNT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1000" b="1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1000" b="1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chemeClr val="accent1"/>
                </a:solidFill>
              </a:rPr>
              <a:t> </a:t>
            </a:r>
            <a:r>
              <a:rPr lang="en-US" sz="3600" dirty="0" smtClean="0">
                <a:solidFill>
                  <a:schemeClr val="accent1"/>
                </a:solidFill>
              </a:rPr>
              <a:t>Subtract Discounts/Coupons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1200" dirty="0" smtClean="0">
              <a:solidFill>
                <a:schemeClr val="accent1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1200" dirty="0">
              <a:solidFill>
                <a:schemeClr val="accent1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400" b="1" dirty="0" smtClean="0"/>
              <a:t>SETTLEMENT </a:t>
            </a:r>
            <a:r>
              <a:rPr lang="en-US" sz="4400" b="1" dirty="0"/>
              <a:t>AMOUNT</a:t>
            </a:r>
          </a:p>
          <a:p>
            <a:pPr marL="0" indent="0" algn="ctr">
              <a:spcAft>
                <a:spcPts val="600"/>
              </a:spcAft>
              <a:buNone/>
            </a:pP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87908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eWIC</a:t>
            </a:r>
            <a:r>
              <a:rPr lang="en-US" dirty="0" smtClean="0"/>
              <a:t> Data and Program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Competitive Pricing</a:t>
            </a:r>
          </a:p>
          <a:p>
            <a:r>
              <a:rPr lang="en-US" dirty="0" smtClean="0"/>
              <a:t>Complaints</a:t>
            </a:r>
          </a:p>
          <a:p>
            <a:r>
              <a:rPr lang="en-US" dirty="0" smtClean="0"/>
              <a:t>High Risk Analysis</a:t>
            </a:r>
          </a:p>
          <a:p>
            <a:r>
              <a:rPr lang="en-US" dirty="0" smtClean="0"/>
              <a:t>Investigations</a:t>
            </a:r>
          </a:p>
          <a:p>
            <a:endParaRPr lang="en-US" dirty="0"/>
          </a:p>
        </p:txBody>
      </p:sp>
      <p:pic>
        <p:nvPicPr>
          <p:cNvPr id="1026" name="Picture 2" descr="Image result for program integr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33800"/>
            <a:ext cx="4148078" cy="223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94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059" y="2147998"/>
            <a:ext cx="2511141" cy="24922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28" y="3886200"/>
            <a:ext cx="1876219" cy="23750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3872884"/>
            <a:ext cx="2438095" cy="24380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2143" y="4808319"/>
            <a:ext cx="1561857" cy="1592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628" y="1295648"/>
            <a:ext cx="1904762" cy="19809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2029" y="1190905"/>
            <a:ext cx="2228571" cy="22380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5344" y="781200"/>
            <a:ext cx="1942857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4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rket bask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1711325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495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Use </a:t>
            </a:r>
            <a:r>
              <a:rPr lang="en-US" dirty="0" err="1" smtClean="0"/>
              <a:t>eWIC</a:t>
            </a:r>
            <a:r>
              <a:rPr lang="en-US" dirty="0" smtClean="0"/>
              <a:t> data to compare store prices to peer group prices.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Market Basket:  Baby food, whole grains, cereal, cheese, eggs, bid formula, juice, low-fat milk, peanut butter, whole milk.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Monitor compliance via mid-contract assessment and routine </a:t>
            </a:r>
            <a:r>
              <a:rPr lang="en-US" dirty="0" err="1" smtClean="0"/>
              <a:t>monitorings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38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in complaints about stores not allowing certain foods.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eWIC</a:t>
            </a:r>
            <a:r>
              <a:rPr lang="en-US" dirty="0" smtClean="0"/>
              <a:t> data to research transactions and determine next steps.</a:t>
            </a:r>
            <a:endParaRPr lang="en-US" dirty="0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66600"/>
            <a:ext cx="2288163" cy="22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487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investigation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/>
          <a:lstStyle/>
          <a:p>
            <a:r>
              <a:rPr lang="en-US" dirty="0" smtClean="0"/>
              <a:t>High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657600"/>
            <a:ext cx="8229600" cy="2819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Transition until adequate volume of </a:t>
            </a:r>
            <a:r>
              <a:rPr lang="en-US" dirty="0" err="1" smtClean="0"/>
              <a:t>eWIC</a:t>
            </a:r>
            <a:r>
              <a:rPr lang="en-US" dirty="0" smtClean="0"/>
              <a:t> data</a:t>
            </a:r>
          </a:p>
          <a:p>
            <a:r>
              <a:rPr lang="en-US" dirty="0" smtClean="0"/>
              <a:t>Redemption </a:t>
            </a:r>
            <a:r>
              <a:rPr lang="en-US" dirty="0"/>
              <a:t>A</a:t>
            </a:r>
            <a:r>
              <a:rPr lang="en-US" dirty="0" smtClean="0"/>
              <a:t>mount:  High mean, low variance</a:t>
            </a:r>
          </a:p>
          <a:p>
            <a:r>
              <a:rPr lang="en-US" dirty="0" smtClean="0"/>
              <a:t>Foods:  Category volume/mix</a:t>
            </a:r>
          </a:p>
          <a:p>
            <a:r>
              <a:rPr lang="en-US" dirty="0" smtClean="0"/>
              <a:t>Transaction:  Key vs swipe, time/day</a:t>
            </a:r>
          </a:p>
          <a:p>
            <a:r>
              <a:rPr lang="en-US" dirty="0" smtClean="0"/>
              <a:t>System:  Integrated vs. stand beside POS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89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972" y="609600"/>
            <a:ext cx="8229600" cy="762000"/>
          </a:xfrm>
        </p:spPr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42" y="1295400"/>
            <a:ext cx="8229600" cy="4221163"/>
          </a:xfrm>
        </p:spPr>
        <p:txBody>
          <a:bodyPr>
            <a:normAutofit/>
          </a:bodyPr>
          <a:lstStyle/>
          <a:p>
            <a:r>
              <a:rPr lang="en-US" dirty="0" smtClean="0"/>
              <a:t>Transition timeline for compliance activities</a:t>
            </a:r>
            <a:endParaRPr lang="en-US" dirty="0"/>
          </a:p>
          <a:p>
            <a:pPr lvl="1"/>
            <a:r>
              <a:rPr lang="en-US" dirty="0" smtClean="0"/>
              <a:t>Voucher vs. </a:t>
            </a:r>
            <a:r>
              <a:rPr lang="en-US" dirty="0" err="1" smtClean="0"/>
              <a:t>eWIC</a:t>
            </a:r>
            <a:r>
              <a:rPr lang="en-US" dirty="0" smtClean="0"/>
              <a:t> investigations</a:t>
            </a:r>
          </a:p>
          <a:p>
            <a:pPr lvl="1"/>
            <a:r>
              <a:rPr lang="en-US" dirty="0" smtClean="0"/>
              <a:t>Learning curve and allowing time to work out bugs</a:t>
            </a:r>
          </a:p>
          <a:p>
            <a:r>
              <a:rPr lang="en-US" dirty="0"/>
              <a:t>Use average account balances</a:t>
            </a:r>
          </a:p>
          <a:p>
            <a:r>
              <a:rPr lang="en-US" dirty="0" smtClean="0"/>
              <a:t>Faster investigation set-up &amp; completion time</a:t>
            </a:r>
          </a:p>
          <a:p>
            <a:r>
              <a:rPr lang="en-US" dirty="0" smtClean="0"/>
              <a:t>Few substitutions, explore mixed basket buys</a:t>
            </a:r>
          </a:p>
          <a:p>
            <a:r>
              <a:rPr lang="en-US" dirty="0" smtClean="0"/>
              <a:t>Inventory audit accuracy</a:t>
            </a:r>
          </a:p>
          <a:p>
            <a:pPr lvl="1"/>
            <a:endParaRPr lang="en-US" dirty="0"/>
          </a:p>
        </p:txBody>
      </p:sp>
      <p:pic>
        <p:nvPicPr>
          <p:cNvPr id="2050" name="Picture 2" descr="Image result for investig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48200"/>
            <a:ext cx="2782851" cy="185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025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9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295400"/>
            <a:ext cx="3886200" cy="8382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Questions?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590800"/>
            <a:ext cx="5715000" cy="40386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Kim Word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err="1" smtClean="0">
                <a:solidFill>
                  <a:schemeClr val="bg1"/>
                </a:solidFill>
              </a:rPr>
              <a:t>eWIC</a:t>
            </a:r>
            <a:r>
              <a:rPr lang="en-US" sz="2800" b="1" dirty="0" smtClean="0">
                <a:solidFill>
                  <a:schemeClr val="bg1"/>
                </a:solidFill>
              </a:rPr>
              <a:t> Project Manager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kimberly.m.word@state.or.us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971-673-0069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Jazette Johnson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Compliance Coordinator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jazette.johnson@state.or.us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971-673-0061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42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Issuance Data Sent from 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058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Household ID</a:t>
            </a:r>
          </a:p>
          <a:p>
            <a:r>
              <a:rPr lang="en-US" dirty="0" smtClean="0"/>
              <a:t>Agency and Clinic</a:t>
            </a:r>
          </a:p>
          <a:p>
            <a:r>
              <a:rPr lang="en-US" dirty="0" smtClean="0"/>
              <a:t>Benefit Month</a:t>
            </a:r>
          </a:p>
          <a:p>
            <a:r>
              <a:rPr lang="en-US" dirty="0" smtClean="0"/>
              <a:t>Benefit Start and End Dates</a:t>
            </a:r>
            <a:endParaRPr lang="en-US" dirty="0"/>
          </a:p>
          <a:p>
            <a:r>
              <a:rPr lang="en-US" dirty="0" smtClean="0"/>
              <a:t>Category</a:t>
            </a:r>
          </a:p>
          <a:p>
            <a:r>
              <a:rPr lang="en-US" dirty="0" smtClean="0"/>
              <a:t>Subcategory</a:t>
            </a:r>
          </a:p>
          <a:p>
            <a:r>
              <a:rPr lang="en-US" dirty="0" smtClean="0"/>
              <a:t>Quantities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2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Redemption Data from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058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Date and Time</a:t>
            </a:r>
          </a:p>
          <a:p>
            <a:r>
              <a:rPr lang="en-US" dirty="0" smtClean="0"/>
              <a:t>Vendor Demographics, Peer Group</a:t>
            </a:r>
          </a:p>
          <a:p>
            <a:r>
              <a:rPr lang="en-US" dirty="0" smtClean="0"/>
              <a:t>Category, Subcategory, Quantities Purchased</a:t>
            </a:r>
          </a:p>
          <a:p>
            <a:r>
              <a:rPr lang="en-US" dirty="0" smtClean="0"/>
              <a:t>Prices, NTEs, Discounts</a:t>
            </a:r>
          </a:p>
          <a:p>
            <a:r>
              <a:rPr lang="en-US" dirty="0" smtClean="0"/>
              <a:t>Card Number</a:t>
            </a:r>
          </a:p>
          <a:p>
            <a:r>
              <a:rPr lang="en-US" dirty="0" smtClean="0"/>
              <a:t>Household ID</a:t>
            </a:r>
          </a:p>
        </p:txBody>
      </p:sp>
    </p:spTree>
    <p:extLst>
      <p:ext uri="{BB962C8B-B14F-4D97-AF65-F5344CB8AC3E}">
        <p14:creationId xmlns:p14="http://schemas.microsoft.com/office/powerpoint/2010/main" val="375470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6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4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R0180~1\AppData\Local\Temp\SNAGHTML19d75c1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81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1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Quarterly Redemption </a:t>
            </a:r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058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Posted on </a:t>
            </a:r>
            <a:r>
              <a:rPr lang="en-US" dirty="0"/>
              <a:t>our </a:t>
            </a:r>
            <a:r>
              <a:rPr lang="en-US" dirty="0" smtClean="0"/>
              <a:t>website</a:t>
            </a:r>
          </a:p>
          <a:p>
            <a:r>
              <a:rPr lang="en-US" dirty="0" smtClean="0"/>
              <a:t>Includes:</a:t>
            </a:r>
          </a:p>
          <a:p>
            <a:pPr lvl="1"/>
            <a:r>
              <a:rPr lang="en-US" dirty="0" smtClean="0"/>
              <a:t>UPC</a:t>
            </a:r>
          </a:p>
          <a:p>
            <a:pPr lvl="1"/>
            <a:r>
              <a:rPr lang="en-US" dirty="0" smtClean="0"/>
              <a:t>Category</a:t>
            </a:r>
          </a:p>
          <a:p>
            <a:pPr lvl="1"/>
            <a:r>
              <a:rPr lang="en-US" dirty="0" smtClean="0"/>
              <a:t>Subcategory</a:t>
            </a:r>
          </a:p>
          <a:p>
            <a:pPr lvl="1"/>
            <a:r>
              <a:rPr lang="en-US" dirty="0" smtClean="0"/>
              <a:t>Item short description</a:t>
            </a:r>
          </a:p>
          <a:p>
            <a:pPr lvl="1"/>
            <a:r>
              <a:rPr lang="en-US" dirty="0"/>
              <a:t>Item </a:t>
            </a:r>
            <a:r>
              <a:rPr lang="en-US" dirty="0" smtClean="0"/>
              <a:t>long description</a:t>
            </a:r>
          </a:p>
          <a:p>
            <a:pPr lvl="1"/>
            <a:r>
              <a:rPr lang="en-US" dirty="0" smtClean="0"/>
              <a:t>Quantity purchased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79C0"/>
      </a:dk1>
      <a:lt1>
        <a:srgbClr val="FFFFFF"/>
      </a:lt1>
      <a:dk2>
        <a:srgbClr val="000000"/>
      </a:dk2>
      <a:lt2>
        <a:srgbClr val="808080"/>
      </a:lt2>
      <a:accent1>
        <a:srgbClr val="F68026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012CDB5CCD2847B46468FD3DF1DE6F" ma:contentTypeVersion="18" ma:contentTypeDescription="Create a new document." ma:contentTypeScope="" ma:versionID="83cd168dfd4f560a5ae9f127886bf666">
  <xsd:schema xmlns:xsd="http://www.w3.org/2001/XMLSchema" xmlns:xs="http://www.w3.org/2001/XMLSchema" xmlns:p="http://schemas.microsoft.com/office/2006/metadata/properties" xmlns:ns1="http://schemas.microsoft.com/sharepoint/v3" xmlns:ns2="59da1016-2a1b-4f8a-9768-d7a4932f6f16" xmlns:ns3="f144fd3f-61b7-45a4-a8a5-a00a4ffd3675" targetNamespace="http://schemas.microsoft.com/office/2006/metadata/properties" ma:root="true" ma:fieldsID="d12f2be80cb9e9a210af77d7981c0c3e" ns1:_="" ns2:_="" ns3:_="">
    <xsd:import namespace="http://schemas.microsoft.com/sharepoint/v3"/>
    <xsd:import namespace="59da1016-2a1b-4f8a-9768-d7a4932f6f16"/>
    <xsd:import namespace="f144fd3f-61b7-45a4-a8a5-a00a4ffd3675"/>
    <xsd:element name="properties">
      <xsd:complexType>
        <xsd:sequence>
          <xsd:element name="documentManagement">
            <xsd:complexType>
              <xsd:all>
                <xsd:element ref="ns2:IACategory" minOccurs="0"/>
                <xsd:element ref="ns2:IATopic" minOccurs="0"/>
                <xsd:element ref="ns2:IASubtopic" minOccurs="0"/>
                <xsd:element ref="ns2:DocumentExpirationDate" minOccurs="0"/>
                <xsd:element ref="ns3:Meta_x0020_Description" minOccurs="0"/>
                <xsd:element ref="ns3:Meta_x0020_Keywords" minOccurs="0"/>
                <xsd:element ref="ns1:PublishingStartDate" minOccurs="0"/>
                <xsd:element ref="ns1:PublishingExpirationDate" minOccurs="0"/>
                <xsd:element ref="ns1:UR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URL" ma:index="12" nillable="true" ma:displayName="URL" ma:format="Hyperlink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4fd3f-61b7-45a4-a8a5-a00a4ffd3675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8" nillable="true" ma:displayName="Meta Description" ma:internalName="Meta_x0020_Description" ma:readOnly="false">
      <xsd:simpleType>
        <xsd:restriction base="dms:Text"/>
      </xsd:simpleType>
    </xsd:element>
    <xsd:element name="Meta_x0020_Keywords" ma:index="9" nillable="true" ma:displayName="Meta Keywords" ma:internalName="Meta_x0020_Keyword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http://schemas.microsoft.com/sharepoint/v3">
      <Url>https://www.oregon.gov/oha/PH/HEALTHYPEOPLEFAMILIES/WIC/Documents/ewic-showcase/08-ewic-sc-data-reports.pptx</Url>
      <Description>Slide 1</Description>
    </URL>
    <PublishingExpirationDate xmlns="http://schemas.microsoft.com/sharepoint/v3" xsi:nil="true"/>
    <PublishingStartDate xmlns="http://schemas.microsoft.com/sharepoint/v3" xsi:nil="true"/>
    <IACategory xmlns="59da1016-2a1b-4f8a-9768-d7a4932f6f16" xsi:nil="true"/>
    <IASubtopic xmlns="59da1016-2a1b-4f8a-9768-d7a4932f6f16" xsi:nil="true"/>
    <Meta_x0020_Description xmlns="f144fd3f-61b7-45a4-a8a5-a00a4ffd3675" xsi:nil="true"/>
    <DocumentExpirationDate xmlns="59da1016-2a1b-4f8a-9768-d7a4932f6f16" xsi:nil="true"/>
    <IATopic xmlns="59da1016-2a1b-4f8a-9768-d7a4932f6f16" xsi:nil="true"/>
    <Meta_x0020_Keywords xmlns="f144fd3f-61b7-45a4-a8a5-a00a4ffd3675" xsi:nil="true"/>
  </documentManagement>
</p:properties>
</file>

<file path=customXml/itemProps1.xml><?xml version="1.0" encoding="utf-8"?>
<ds:datastoreItem xmlns:ds="http://schemas.openxmlformats.org/officeDocument/2006/customXml" ds:itemID="{2E5FFE5F-D247-4A88-B342-03BBF622AAFF}"/>
</file>

<file path=customXml/itemProps2.xml><?xml version="1.0" encoding="utf-8"?>
<ds:datastoreItem xmlns:ds="http://schemas.openxmlformats.org/officeDocument/2006/customXml" ds:itemID="{DA180786-CF00-47BF-8863-AE1F2AAC017D}"/>
</file>

<file path=customXml/itemProps3.xml><?xml version="1.0" encoding="utf-8"?>
<ds:datastoreItem xmlns:ds="http://schemas.openxmlformats.org/officeDocument/2006/customXml" ds:itemID="{D8CBBAB4-6F23-4C5C-AA28-BEB72088B264}"/>
</file>

<file path=docProps/app.xml><?xml version="1.0" encoding="utf-8"?>
<Properties xmlns="http://schemas.openxmlformats.org/officeDocument/2006/extended-properties" xmlns:vt="http://schemas.openxmlformats.org/officeDocument/2006/docPropsVTypes">
  <TotalTime>46901</TotalTime>
  <Words>462</Words>
  <Application>Microsoft Office PowerPoint</Application>
  <PresentationFormat>On-screen Show (4:3)</PresentationFormat>
  <Paragraphs>133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Office Theme</vt:lpstr>
      <vt:lpstr>Oregon eWIC Showcase Data &amp; Reports Program Integrity &amp; Compliance</vt:lpstr>
      <vt:lpstr>PowerPoint Presentation</vt:lpstr>
      <vt:lpstr>Issuance Data Sent from MIS</vt:lpstr>
      <vt:lpstr>Redemption Data from Transactions</vt:lpstr>
      <vt:lpstr>PowerPoint Presentation</vt:lpstr>
      <vt:lpstr>PowerPoint Presentation</vt:lpstr>
      <vt:lpstr>PowerPoint Presentation</vt:lpstr>
      <vt:lpstr>PowerPoint Presentation</vt:lpstr>
      <vt:lpstr>Quarterly Redemption Report</vt:lpstr>
      <vt:lpstr>Quarterly Redemption Report</vt:lpstr>
      <vt:lpstr>PLU Mapping</vt:lpstr>
      <vt:lpstr>Common Ad Hoc Reports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eWIC Data and Program Integrity</vt:lpstr>
      <vt:lpstr>Competitive Pricing</vt:lpstr>
      <vt:lpstr>Complaints</vt:lpstr>
      <vt:lpstr>High Risk</vt:lpstr>
      <vt:lpstr>Investigations</vt:lpstr>
      <vt:lpstr>Questions?</vt:lpstr>
    </vt:vector>
  </TitlesOfParts>
  <Company>DHS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HW</dc:creator>
  <cp:lastModifiedBy>Word Kimberly M</cp:lastModifiedBy>
  <cp:revision>419</cp:revision>
  <cp:lastPrinted>2015-09-26T00:13:17Z</cp:lastPrinted>
  <dcterms:created xsi:type="dcterms:W3CDTF">2012-02-13T22:17:43Z</dcterms:created>
  <dcterms:modified xsi:type="dcterms:W3CDTF">2017-03-22T15:09:20Z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0x01010079012CDB5CCD2847B46468FD3DF1DE6F</vt:lpwstr>
  </property>
  <property fmtid="{D5CDD505-2E9C-101B-9397-08002B2CF9AE}" pid="3" name="WorkflowChangePath">
    <vt:lpwstr>7a8214dd-047d-4ac3-b198-53133860870f,2;</vt:lpwstr>
  </property>
</Properties>
</file>