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4.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65.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1.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layout3.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8"/>
  </p:notesMasterIdLst>
  <p:handoutMasterIdLst>
    <p:handoutMasterId r:id="rId69"/>
  </p:handoutMasterIdLst>
  <p:sldIdLst>
    <p:sldId id="256" r:id="rId3"/>
    <p:sldId id="259" r:id="rId4"/>
    <p:sldId id="258" r:id="rId5"/>
    <p:sldId id="297" r:id="rId6"/>
    <p:sldId id="272" r:id="rId7"/>
    <p:sldId id="309" r:id="rId8"/>
    <p:sldId id="281" r:id="rId9"/>
    <p:sldId id="282" r:id="rId10"/>
    <p:sldId id="293" r:id="rId11"/>
    <p:sldId id="298" r:id="rId12"/>
    <p:sldId id="299" r:id="rId13"/>
    <p:sldId id="300" r:id="rId14"/>
    <p:sldId id="301" r:id="rId15"/>
    <p:sldId id="302" r:id="rId16"/>
    <p:sldId id="284" r:id="rId17"/>
    <p:sldId id="273" r:id="rId18"/>
    <p:sldId id="330" r:id="rId19"/>
    <p:sldId id="305" r:id="rId20"/>
    <p:sldId id="307" r:id="rId21"/>
    <p:sldId id="306" r:id="rId22"/>
    <p:sldId id="303" r:id="rId23"/>
    <p:sldId id="304" r:id="rId24"/>
    <p:sldId id="285" r:id="rId25"/>
    <p:sldId id="308" r:id="rId26"/>
    <p:sldId id="286" r:id="rId27"/>
    <p:sldId id="275" r:id="rId28"/>
    <p:sldId id="288" r:id="rId29"/>
    <p:sldId id="276" r:id="rId30"/>
    <p:sldId id="287" r:id="rId31"/>
    <p:sldId id="289" r:id="rId32"/>
    <p:sldId id="331" r:id="rId33"/>
    <p:sldId id="274" r:id="rId34"/>
    <p:sldId id="290" r:id="rId35"/>
    <p:sldId id="279" r:id="rId36"/>
    <p:sldId id="278" r:id="rId37"/>
    <p:sldId id="291" r:id="rId38"/>
    <p:sldId id="280" r:id="rId39"/>
    <p:sldId id="292" r:id="rId40"/>
    <p:sldId id="277" r:id="rId41"/>
    <p:sldId id="333" r:id="rId42"/>
    <p:sldId id="329" r:id="rId43"/>
    <p:sldId id="296" r:id="rId44"/>
    <p:sldId id="332" r:id="rId45"/>
    <p:sldId id="311" r:id="rId46"/>
    <p:sldId id="310" r:id="rId47"/>
    <p:sldId id="312" r:id="rId48"/>
    <p:sldId id="294" r:id="rId49"/>
    <p:sldId id="313" r:id="rId50"/>
    <p:sldId id="314" r:id="rId51"/>
    <p:sldId id="295"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34" r:id="rId66"/>
    <p:sldId id="328" r:id="rId6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4EB"/>
    <a:srgbClr val="DDD419"/>
    <a:srgbClr val="FCD852"/>
    <a:srgbClr val="F2C136"/>
    <a:srgbClr val="F2D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94484" autoAdjust="0"/>
  </p:normalViewPr>
  <p:slideViewPr>
    <p:cSldViewPr>
      <p:cViewPr varScale="1">
        <p:scale>
          <a:sx n="74" d="100"/>
          <a:sy n="74" d="100"/>
        </p:scale>
        <p:origin x="66" y="180"/>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75"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mailto:wic.upc@state.or.u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63F99-DABF-4CA3-94C7-6EF8FCD14625}" type="doc">
      <dgm:prSet loTypeId="urn:microsoft.com/office/officeart/2005/8/layout/radial2" loCatId="relationship" qsTypeId="urn:microsoft.com/office/officeart/2005/8/quickstyle/simple5" qsCatId="simple" csTypeId="urn:microsoft.com/office/officeart/2005/8/colors/colorful1" csCatId="colorful" phldr="1"/>
      <dgm:spPr/>
      <dgm:t>
        <a:bodyPr/>
        <a:lstStyle/>
        <a:p>
          <a:endParaRPr lang="en-US"/>
        </a:p>
      </dgm:t>
    </dgm:pt>
    <dgm:pt modelId="{52674D0F-C744-4FF6-87F1-390C83C83520}">
      <dgm:prSet phldrT="[Text]"/>
      <dgm:spPr/>
      <dgm:t>
        <a:bodyPr/>
        <a:lstStyle/>
        <a:p>
          <a:r>
            <a:rPr lang="en-US" b="1" dirty="0" smtClean="0"/>
            <a:t>Nutritional Requirements</a:t>
          </a:r>
          <a:endParaRPr lang="en-US" dirty="0"/>
        </a:p>
      </dgm:t>
    </dgm:pt>
    <dgm:pt modelId="{6A26DEEF-C8CD-49C6-880C-DFC0A5B7FA67}" type="parTrans" cxnId="{D3C297B6-E87B-4232-B575-D0D8C65D94A5}">
      <dgm:prSet/>
      <dgm:spPr/>
      <dgm:t>
        <a:bodyPr/>
        <a:lstStyle/>
        <a:p>
          <a:endParaRPr lang="en-US"/>
        </a:p>
      </dgm:t>
    </dgm:pt>
    <dgm:pt modelId="{A6F9AE55-A96D-46F3-A88D-EFF7BE9C86F6}" type="sibTrans" cxnId="{D3C297B6-E87B-4232-B575-D0D8C65D94A5}">
      <dgm:prSet/>
      <dgm:spPr/>
      <dgm:t>
        <a:bodyPr/>
        <a:lstStyle/>
        <a:p>
          <a:endParaRPr lang="en-US"/>
        </a:p>
      </dgm:t>
    </dgm:pt>
    <dgm:pt modelId="{AD5DBE94-5E0F-4246-A3EC-9C4D773F2981}">
      <dgm:prSet phldrT="[Text]"/>
      <dgm:spPr/>
      <dgm:t>
        <a:bodyPr/>
        <a:lstStyle/>
        <a:p>
          <a:r>
            <a:rPr lang="en-US" dirty="0" smtClean="0"/>
            <a:t>Foods must meet federal nutrition and food package requirements.</a:t>
          </a:r>
          <a:endParaRPr lang="en-US" dirty="0"/>
        </a:p>
      </dgm:t>
    </dgm:pt>
    <dgm:pt modelId="{96149D48-2202-484B-B0F3-43724DA78B12}" type="parTrans" cxnId="{FBF33588-C771-427E-BF8D-1848D6CC00E4}">
      <dgm:prSet/>
      <dgm:spPr/>
      <dgm:t>
        <a:bodyPr/>
        <a:lstStyle/>
        <a:p>
          <a:endParaRPr lang="en-US"/>
        </a:p>
      </dgm:t>
    </dgm:pt>
    <dgm:pt modelId="{6317613F-FEBE-40A0-8536-BBBF727EF1CE}" type="sibTrans" cxnId="{FBF33588-C771-427E-BF8D-1848D6CC00E4}">
      <dgm:prSet/>
      <dgm:spPr/>
      <dgm:t>
        <a:bodyPr/>
        <a:lstStyle/>
        <a:p>
          <a:endParaRPr lang="en-US"/>
        </a:p>
      </dgm:t>
    </dgm:pt>
    <dgm:pt modelId="{1B5D8926-E851-4F17-AF40-A71253E8CC36}">
      <dgm:prSet phldrT="[Text]"/>
      <dgm:spPr/>
      <dgm:t>
        <a:bodyPr/>
        <a:lstStyle/>
        <a:p>
          <a:r>
            <a:rPr lang="en-US" b="1" dirty="0" smtClean="0"/>
            <a:t>Acceptability</a:t>
          </a:r>
          <a:endParaRPr lang="en-US" dirty="0"/>
        </a:p>
      </dgm:t>
    </dgm:pt>
    <dgm:pt modelId="{A0528D1C-92AD-448C-B49A-5C44883958B1}" type="parTrans" cxnId="{1AE4A19C-166D-49A9-A629-F6B6721D416B}">
      <dgm:prSet/>
      <dgm:spPr/>
      <dgm:t>
        <a:bodyPr/>
        <a:lstStyle/>
        <a:p>
          <a:endParaRPr lang="en-US"/>
        </a:p>
      </dgm:t>
    </dgm:pt>
    <dgm:pt modelId="{96357F96-A642-4103-86ED-46F7BE2B314C}" type="sibTrans" cxnId="{1AE4A19C-166D-49A9-A629-F6B6721D416B}">
      <dgm:prSet/>
      <dgm:spPr/>
      <dgm:t>
        <a:bodyPr/>
        <a:lstStyle/>
        <a:p>
          <a:endParaRPr lang="en-US"/>
        </a:p>
      </dgm:t>
    </dgm:pt>
    <dgm:pt modelId="{BEAF649B-1C01-44D9-9D75-235DAB85D47E}">
      <dgm:prSet phldrT="[Text]"/>
      <dgm:spPr/>
      <dgm:t>
        <a:bodyPr/>
        <a:lstStyle/>
        <a:p>
          <a:r>
            <a:rPr lang="en-US" dirty="0" smtClean="0"/>
            <a:t>Local agency staff and participants surveyed</a:t>
          </a:r>
          <a:endParaRPr lang="en-US" dirty="0"/>
        </a:p>
      </dgm:t>
    </dgm:pt>
    <dgm:pt modelId="{6C7D1BB0-82A0-44AD-81DE-E1F1452A069F}" type="parTrans" cxnId="{0F5EEA74-350A-45D4-A119-B3D1CC66E863}">
      <dgm:prSet/>
      <dgm:spPr/>
      <dgm:t>
        <a:bodyPr/>
        <a:lstStyle/>
        <a:p>
          <a:endParaRPr lang="en-US"/>
        </a:p>
      </dgm:t>
    </dgm:pt>
    <dgm:pt modelId="{09F3CE04-9CA5-44BE-9137-094F24A065C3}" type="sibTrans" cxnId="{0F5EEA74-350A-45D4-A119-B3D1CC66E863}">
      <dgm:prSet/>
      <dgm:spPr/>
      <dgm:t>
        <a:bodyPr/>
        <a:lstStyle/>
        <a:p>
          <a:endParaRPr lang="en-US"/>
        </a:p>
      </dgm:t>
    </dgm:pt>
    <dgm:pt modelId="{21537EE9-D21D-430A-BFE5-2F2D8CDE868E}">
      <dgm:prSet phldrT="[Text]"/>
      <dgm:spPr/>
      <dgm:t>
        <a:bodyPr/>
        <a:lstStyle/>
        <a:p>
          <a:r>
            <a:rPr lang="en-US" dirty="0" smtClean="0"/>
            <a:t>Price surveys conducted throughout the state.</a:t>
          </a:r>
          <a:endParaRPr lang="en-US" dirty="0"/>
        </a:p>
      </dgm:t>
    </dgm:pt>
    <dgm:pt modelId="{28A4185E-33C3-4FD7-9206-D8895F697DE4}" type="parTrans" cxnId="{06843AE8-DBAD-49C5-B96B-1FC4DA82F4F3}">
      <dgm:prSet/>
      <dgm:spPr/>
      <dgm:t>
        <a:bodyPr/>
        <a:lstStyle/>
        <a:p>
          <a:endParaRPr lang="en-US"/>
        </a:p>
      </dgm:t>
    </dgm:pt>
    <dgm:pt modelId="{5C5B13C4-DA03-47B2-8DC3-A83CE33C2EFF}" type="sibTrans" cxnId="{06843AE8-DBAD-49C5-B96B-1FC4DA82F4F3}">
      <dgm:prSet/>
      <dgm:spPr/>
      <dgm:t>
        <a:bodyPr/>
        <a:lstStyle/>
        <a:p>
          <a:endParaRPr lang="en-US"/>
        </a:p>
      </dgm:t>
    </dgm:pt>
    <dgm:pt modelId="{3C798F9E-3DA1-415C-9F76-A9013414BED0}">
      <dgm:prSet/>
      <dgm:spPr/>
      <dgm:t>
        <a:bodyPr/>
        <a:lstStyle/>
        <a:p>
          <a:r>
            <a:rPr lang="en-US" dirty="0" smtClean="0"/>
            <a:t>Variety of types/brands</a:t>
          </a:r>
          <a:endParaRPr lang="en-US" dirty="0"/>
        </a:p>
      </dgm:t>
    </dgm:pt>
    <dgm:pt modelId="{5A4C9C4B-4038-47E4-ADCC-16890F4BAD32}" type="parTrans" cxnId="{4C57B067-8610-4E99-9DE8-A6970E59678E}">
      <dgm:prSet/>
      <dgm:spPr/>
      <dgm:t>
        <a:bodyPr/>
        <a:lstStyle/>
        <a:p>
          <a:endParaRPr lang="en-US"/>
        </a:p>
      </dgm:t>
    </dgm:pt>
    <dgm:pt modelId="{43B4401A-30AC-4957-B2A7-F178E6AC17FC}" type="sibTrans" cxnId="{4C57B067-8610-4E99-9DE8-A6970E59678E}">
      <dgm:prSet/>
      <dgm:spPr/>
      <dgm:t>
        <a:bodyPr/>
        <a:lstStyle/>
        <a:p>
          <a:endParaRPr lang="en-US"/>
        </a:p>
      </dgm:t>
    </dgm:pt>
    <dgm:pt modelId="{F493157B-0F8B-4139-811A-9D7EB32CCDEF}">
      <dgm:prSet/>
      <dgm:spPr/>
      <dgm:t>
        <a:bodyPr/>
        <a:lstStyle/>
        <a:p>
          <a:r>
            <a:rPr lang="en-US" dirty="0" smtClean="0"/>
            <a:t>Cultural beliefs, preferences, and special food needs considered</a:t>
          </a:r>
          <a:endParaRPr lang="en-US" dirty="0"/>
        </a:p>
      </dgm:t>
    </dgm:pt>
    <dgm:pt modelId="{2CF5F1B3-1B1A-48C2-A62F-D25141EF993A}" type="parTrans" cxnId="{AB0EF717-D8B9-423D-AF6E-27AC39A5E91B}">
      <dgm:prSet/>
      <dgm:spPr/>
      <dgm:t>
        <a:bodyPr/>
        <a:lstStyle/>
        <a:p>
          <a:endParaRPr lang="en-US"/>
        </a:p>
      </dgm:t>
    </dgm:pt>
    <dgm:pt modelId="{6B0A35D9-54D6-4F7D-AF06-889C3584CCA8}" type="sibTrans" cxnId="{AB0EF717-D8B9-423D-AF6E-27AC39A5E91B}">
      <dgm:prSet/>
      <dgm:spPr/>
      <dgm:t>
        <a:bodyPr/>
        <a:lstStyle/>
        <a:p>
          <a:endParaRPr lang="en-US"/>
        </a:p>
      </dgm:t>
    </dgm:pt>
    <dgm:pt modelId="{F3DAD2C0-170C-447D-9157-99AAA80EBE01}">
      <dgm:prSet/>
      <dgm:spPr/>
      <dgm:t>
        <a:bodyPr/>
        <a:lstStyle/>
        <a:p>
          <a:r>
            <a:rPr lang="en-US" dirty="0" smtClean="0"/>
            <a:t>Brands considered to contain costs</a:t>
          </a:r>
          <a:endParaRPr lang="en-US" dirty="0"/>
        </a:p>
      </dgm:t>
    </dgm:pt>
    <dgm:pt modelId="{C2D48C31-6746-4411-AFDF-1BE12F4D644E}" type="parTrans" cxnId="{21314670-A90D-456B-B7C1-55FB6DAD8EC4}">
      <dgm:prSet/>
      <dgm:spPr/>
      <dgm:t>
        <a:bodyPr/>
        <a:lstStyle/>
        <a:p>
          <a:endParaRPr lang="en-US"/>
        </a:p>
      </dgm:t>
    </dgm:pt>
    <dgm:pt modelId="{5E861A7A-0B83-4316-927E-54776E2D9BCE}" type="sibTrans" cxnId="{21314670-A90D-456B-B7C1-55FB6DAD8EC4}">
      <dgm:prSet/>
      <dgm:spPr/>
      <dgm:t>
        <a:bodyPr/>
        <a:lstStyle/>
        <a:p>
          <a:endParaRPr lang="en-US"/>
        </a:p>
      </dgm:t>
    </dgm:pt>
    <dgm:pt modelId="{0599490D-D7AE-4F56-A287-D8AFF211B91E}">
      <dgm:prSet/>
      <dgm:spPr/>
      <dgm:t>
        <a:bodyPr/>
        <a:lstStyle/>
        <a:p>
          <a:r>
            <a:rPr lang="en-US" b="1" dirty="0" smtClean="0"/>
            <a:t>Availability</a:t>
          </a:r>
          <a:endParaRPr lang="en-US" dirty="0"/>
        </a:p>
      </dgm:t>
    </dgm:pt>
    <dgm:pt modelId="{F2BE5E31-BF51-4402-B750-0982BBAC347B}" type="parTrans" cxnId="{20AE46A1-9786-4889-BB1B-C724BBD3318B}">
      <dgm:prSet/>
      <dgm:spPr/>
      <dgm:t>
        <a:bodyPr/>
        <a:lstStyle/>
        <a:p>
          <a:endParaRPr lang="en-US"/>
        </a:p>
      </dgm:t>
    </dgm:pt>
    <dgm:pt modelId="{33794E12-81A0-4467-8F6C-B1F820F6C7A0}" type="sibTrans" cxnId="{20AE46A1-9786-4889-BB1B-C724BBD3318B}">
      <dgm:prSet/>
      <dgm:spPr/>
      <dgm:t>
        <a:bodyPr/>
        <a:lstStyle/>
        <a:p>
          <a:endParaRPr lang="en-US"/>
        </a:p>
      </dgm:t>
    </dgm:pt>
    <dgm:pt modelId="{D38847E4-A964-474A-920F-0261B7A34F60}">
      <dgm:prSet/>
      <dgm:spPr/>
      <dgm:t>
        <a:bodyPr/>
        <a:lstStyle/>
        <a:p>
          <a:r>
            <a:rPr lang="en-US" dirty="0" smtClean="0"/>
            <a:t>Stores throughout the state surveyed</a:t>
          </a:r>
          <a:endParaRPr lang="en-US" dirty="0"/>
        </a:p>
      </dgm:t>
    </dgm:pt>
    <dgm:pt modelId="{0CB34854-6446-4A44-971D-62FF1AFA77C0}" type="parTrans" cxnId="{1C89A724-63A9-489D-BB61-2D108565C52C}">
      <dgm:prSet/>
      <dgm:spPr/>
      <dgm:t>
        <a:bodyPr/>
        <a:lstStyle/>
        <a:p>
          <a:endParaRPr lang="en-US"/>
        </a:p>
      </dgm:t>
    </dgm:pt>
    <dgm:pt modelId="{19D6F450-E72A-4BA1-BAC6-FD5899F9108F}" type="sibTrans" cxnId="{1C89A724-63A9-489D-BB61-2D108565C52C}">
      <dgm:prSet/>
      <dgm:spPr/>
      <dgm:t>
        <a:bodyPr/>
        <a:lstStyle/>
        <a:p>
          <a:endParaRPr lang="en-US"/>
        </a:p>
      </dgm:t>
    </dgm:pt>
    <dgm:pt modelId="{CD64F38C-142B-46D4-B73F-CF82E6175180}">
      <dgm:prSet/>
      <dgm:spPr/>
      <dgm:t>
        <a:bodyPr/>
        <a:lstStyle/>
        <a:p>
          <a:r>
            <a:rPr lang="en-US" dirty="0" smtClean="0"/>
            <a:t>Product must be available through major distributors </a:t>
          </a:r>
          <a:endParaRPr lang="en-US" dirty="0"/>
        </a:p>
      </dgm:t>
    </dgm:pt>
    <dgm:pt modelId="{F8C483CB-07A6-4A61-8040-56389302F5FC}" type="parTrans" cxnId="{676DD8D2-D8D8-40E1-AE0C-D1BF23395660}">
      <dgm:prSet/>
      <dgm:spPr/>
      <dgm:t>
        <a:bodyPr/>
        <a:lstStyle/>
        <a:p>
          <a:endParaRPr lang="en-US"/>
        </a:p>
      </dgm:t>
    </dgm:pt>
    <dgm:pt modelId="{CF67CC00-C82D-469E-8DC3-D43C7317DD3C}" type="sibTrans" cxnId="{676DD8D2-D8D8-40E1-AE0C-D1BF23395660}">
      <dgm:prSet/>
      <dgm:spPr/>
      <dgm:t>
        <a:bodyPr/>
        <a:lstStyle/>
        <a:p>
          <a:endParaRPr lang="en-US"/>
        </a:p>
      </dgm:t>
    </dgm:pt>
    <dgm:pt modelId="{48C73DD9-A378-49E3-A710-50EF8A1C9F94}">
      <dgm:prSet phldrT="[Text]"/>
      <dgm:spPr/>
      <dgm:t>
        <a:bodyPr/>
        <a:lstStyle/>
        <a:p>
          <a:r>
            <a:rPr lang="en-US" b="1" dirty="0" smtClean="0"/>
            <a:t>Cost</a:t>
          </a:r>
          <a:endParaRPr lang="en-US" dirty="0"/>
        </a:p>
      </dgm:t>
    </dgm:pt>
    <dgm:pt modelId="{6A8294FC-AE6C-418A-8E3F-E5752960F3B4}" type="sibTrans" cxnId="{441B1FDF-CAAF-4DC1-B6C3-90EC670A3E86}">
      <dgm:prSet/>
      <dgm:spPr/>
      <dgm:t>
        <a:bodyPr/>
        <a:lstStyle/>
        <a:p>
          <a:endParaRPr lang="en-US"/>
        </a:p>
      </dgm:t>
    </dgm:pt>
    <dgm:pt modelId="{F79E2DA6-57D0-4620-B580-343C36786E46}" type="parTrans" cxnId="{441B1FDF-CAAF-4DC1-B6C3-90EC670A3E86}">
      <dgm:prSet/>
      <dgm:spPr/>
      <dgm:t>
        <a:bodyPr/>
        <a:lstStyle/>
        <a:p>
          <a:endParaRPr lang="en-US"/>
        </a:p>
      </dgm:t>
    </dgm:pt>
    <dgm:pt modelId="{AA810425-06F5-4B50-B86D-DAB3CB998CD3}" type="pres">
      <dgm:prSet presAssocID="{72D63F99-DABF-4CA3-94C7-6EF8FCD14625}" presName="composite" presStyleCnt="0">
        <dgm:presLayoutVars>
          <dgm:chMax val="5"/>
          <dgm:dir/>
          <dgm:animLvl val="ctr"/>
          <dgm:resizeHandles val="exact"/>
        </dgm:presLayoutVars>
      </dgm:prSet>
      <dgm:spPr/>
      <dgm:t>
        <a:bodyPr/>
        <a:lstStyle/>
        <a:p>
          <a:endParaRPr lang="en-US"/>
        </a:p>
      </dgm:t>
    </dgm:pt>
    <dgm:pt modelId="{7F747D40-55B2-4555-9894-F5595866DF58}" type="pres">
      <dgm:prSet presAssocID="{72D63F99-DABF-4CA3-94C7-6EF8FCD14625}" presName="cycle" presStyleCnt="0"/>
      <dgm:spPr/>
    </dgm:pt>
    <dgm:pt modelId="{EBFCE2EF-C6CD-49B1-BFDE-32CCEC5C0760}" type="pres">
      <dgm:prSet presAssocID="{72D63F99-DABF-4CA3-94C7-6EF8FCD14625}" presName="centerShape" presStyleCnt="0"/>
      <dgm:spPr/>
    </dgm:pt>
    <dgm:pt modelId="{3FDBB53B-A76B-480C-9ADB-7F6724CA1D00}" type="pres">
      <dgm:prSet presAssocID="{72D63F99-DABF-4CA3-94C7-6EF8FCD14625}" presName="connSite" presStyleLbl="node1" presStyleIdx="0" presStyleCnt="5"/>
      <dgm:spPr/>
    </dgm:pt>
    <dgm:pt modelId="{BD58FD6B-0EB7-4189-BA3E-F3FFA01EB008}" type="pres">
      <dgm:prSet presAssocID="{72D63F99-DABF-4CA3-94C7-6EF8FCD14625}" presName="visible" presStyleLbl="node1" presStyleIdx="0" presStyleCnt="5"/>
      <dgm:spPr/>
    </dgm:pt>
    <dgm:pt modelId="{9D4D1E75-67BB-423B-ABEF-45393F1B9948}" type="pres">
      <dgm:prSet presAssocID="{6A26DEEF-C8CD-49C6-880C-DFC0A5B7FA67}" presName="Name25" presStyleLbl="parChTrans1D1" presStyleIdx="0" presStyleCnt="4"/>
      <dgm:spPr/>
      <dgm:t>
        <a:bodyPr/>
        <a:lstStyle/>
        <a:p>
          <a:endParaRPr lang="en-US"/>
        </a:p>
      </dgm:t>
    </dgm:pt>
    <dgm:pt modelId="{5A9EC144-BB9B-45AD-B415-C9630794283F}" type="pres">
      <dgm:prSet presAssocID="{52674D0F-C744-4FF6-87F1-390C83C83520}" presName="node" presStyleCnt="0"/>
      <dgm:spPr/>
    </dgm:pt>
    <dgm:pt modelId="{DEED64BA-C4A9-48BA-8A46-185C437CC056}" type="pres">
      <dgm:prSet presAssocID="{52674D0F-C744-4FF6-87F1-390C83C83520}" presName="parentNode" presStyleLbl="node1" presStyleIdx="1" presStyleCnt="5">
        <dgm:presLayoutVars>
          <dgm:chMax val="1"/>
          <dgm:bulletEnabled val="1"/>
        </dgm:presLayoutVars>
      </dgm:prSet>
      <dgm:spPr/>
      <dgm:t>
        <a:bodyPr/>
        <a:lstStyle/>
        <a:p>
          <a:endParaRPr lang="en-US"/>
        </a:p>
      </dgm:t>
    </dgm:pt>
    <dgm:pt modelId="{9A38CF8C-5247-4614-B929-043A7271C213}" type="pres">
      <dgm:prSet presAssocID="{52674D0F-C744-4FF6-87F1-390C83C83520}" presName="childNode" presStyleLbl="revTx" presStyleIdx="0" presStyleCnt="4">
        <dgm:presLayoutVars>
          <dgm:bulletEnabled val="1"/>
        </dgm:presLayoutVars>
      </dgm:prSet>
      <dgm:spPr/>
      <dgm:t>
        <a:bodyPr/>
        <a:lstStyle/>
        <a:p>
          <a:endParaRPr lang="en-US"/>
        </a:p>
      </dgm:t>
    </dgm:pt>
    <dgm:pt modelId="{751DAD9A-DA5D-4F02-87B1-E908873EE378}" type="pres">
      <dgm:prSet presAssocID="{A0528D1C-92AD-448C-B49A-5C44883958B1}" presName="Name25" presStyleLbl="parChTrans1D1" presStyleIdx="1" presStyleCnt="4"/>
      <dgm:spPr/>
      <dgm:t>
        <a:bodyPr/>
        <a:lstStyle/>
        <a:p>
          <a:endParaRPr lang="en-US"/>
        </a:p>
      </dgm:t>
    </dgm:pt>
    <dgm:pt modelId="{B0B88D4D-2BEE-496A-8918-8140399414AD}" type="pres">
      <dgm:prSet presAssocID="{1B5D8926-E851-4F17-AF40-A71253E8CC36}" presName="node" presStyleCnt="0"/>
      <dgm:spPr/>
    </dgm:pt>
    <dgm:pt modelId="{D7EB0363-CE7F-46B4-BCD7-21EBEE0267FC}" type="pres">
      <dgm:prSet presAssocID="{1B5D8926-E851-4F17-AF40-A71253E8CC36}" presName="parentNode" presStyleLbl="node1" presStyleIdx="2" presStyleCnt="5">
        <dgm:presLayoutVars>
          <dgm:chMax val="1"/>
          <dgm:bulletEnabled val="1"/>
        </dgm:presLayoutVars>
      </dgm:prSet>
      <dgm:spPr/>
      <dgm:t>
        <a:bodyPr/>
        <a:lstStyle/>
        <a:p>
          <a:endParaRPr lang="en-US"/>
        </a:p>
      </dgm:t>
    </dgm:pt>
    <dgm:pt modelId="{C722D8A8-CD87-4893-8AD5-AC3F780A857E}" type="pres">
      <dgm:prSet presAssocID="{1B5D8926-E851-4F17-AF40-A71253E8CC36}" presName="childNode" presStyleLbl="revTx" presStyleIdx="1" presStyleCnt="4">
        <dgm:presLayoutVars>
          <dgm:bulletEnabled val="1"/>
        </dgm:presLayoutVars>
      </dgm:prSet>
      <dgm:spPr/>
      <dgm:t>
        <a:bodyPr/>
        <a:lstStyle/>
        <a:p>
          <a:endParaRPr lang="en-US"/>
        </a:p>
      </dgm:t>
    </dgm:pt>
    <dgm:pt modelId="{77F48A5A-DDF9-454E-8BEB-9ACB42495D04}" type="pres">
      <dgm:prSet presAssocID="{F79E2DA6-57D0-4620-B580-343C36786E46}" presName="Name25" presStyleLbl="parChTrans1D1" presStyleIdx="2" presStyleCnt="4"/>
      <dgm:spPr/>
      <dgm:t>
        <a:bodyPr/>
        <a:lstStyle/>
        <a:p>
          <a:endParaRPr lang="en-US"/>
        </a:p>
      </dgm:t>
    </dgm:pt>
    <dgm:pt modelId="{0A11E30A-DED3-4626-8C17-A1AC6F6BE467}" type="pres">
      <dgm:prSet presAssocID="{48C73DD9-A378-49E3-A710-50EF8A1C9F94}" presName="node" presStyleCnt="0"/>
      <dgm:spPr/>
    </dgm:pt>
    <dgm:pt modelId="{022DD02D-C15F-4B3B-B46A-53885A6F38D9}" type="pres">
      <dgm:prSet presAssocID="{48C73DD9-A378-49E3-A710-50EF8A1C9F94}" presName="parentNode" presStyleLbl="node1" presStyleIdx="3" presStyleCnt="5">
        <dgm:presLayoutVars>
          <dgm:chMax val="1"/>
          <dgm:bulletEnabled val="1"/>
        </dgm:presLayoutVars>
      </dgm:prSet>
      <dgm:spPr/>
      <dgm:t>
        <a:bodyPr/>
        <a:lstStyle/>
        <a:p>
          <a:endParaRPr lang="en-US"/>
        </a:p>
      </dgm:t>
    </dgm:pt>
    <dgm:pt modelId="{263C2D4F-9873-4EDB-A032-E48D71C0EB5E}" type="pres">
      <dgm:prSet presAssocID="{48C73DD9-A378-49E3-A710-50EF8A1C9F94}" presName="childNode" presStyleLbl="revTx" presStyleIdx="2" presStyleCnt="4">
        <dgm:presLayoutVars>
          <dgm:bulletEnabled val="1"/>
        </dgm:presLayoutVars>
      </dgm:prSet>
      <dgm:spPr/>
      <dgm:t>
        <a:bodyPr/>
        <a:lstStyle/>
        <a:p>
          <a:endParaRPr lang="en-US"/>
        </a:p>
      </dgm:t>
    </dgm:pt>
    <dgm:pt modelId="{1BC55A0D-446B-4E77-ACE8-26BE18599E97}" type="pres">
      <dgm:prSet presAssocID="{F2BE5E31-BF51-4402-B750-0982BBAC347B}" presName="Name25" presStyleLbl="parChTrans1D1" presStyleIdx="3" presStyleCnt="4"/>
      <dgm:spPr/>
      <dgm:t>
        <a:bodyPr/>
        <a:lstStyle/>
        <a:p>
          <a:endParaRPr lang="en-US"/>
        </a:p>
      </dgm:t>
    </dgm:pt>
    <dgm:pt modelId="{FE1D95E6-BE69-4587-B949-5F92EAEA322D}" type="pres">
      <dgm:prSet presAssocID="{0599490D-D7AE-4F56-A287-D8AFF211B91E}" presName="node" presStyleCnt="0"/>
      <dgm:spPr/>
    </dgm:pt>
    <dgm:pt modelId="{5DEE82A2-FC7C-4096-9E6D-5F4A5FBD9C16}" type="pres">
      <dgm:prSet presAssocID="{0599490D-D7AE-4F56-A287-D8AFF211B91E}" presName="parentNode" presStyleLbl="node1" presStyleIdx="4" presStyleCnt="5">
        <dgm:presLayoutVars>
          <dgm:chMax val="1"/>
          <dgm:bulletEnabled val="1"/>
        </dgm:presLayoutVars>
      </dgm:prSet>
      <dgm:spPr/>
      <dgm:t>
        <a:bodyPr/>
        <a:lstStyle/>
        <a:p>
          <a:endParaRPr lang="en-US"/>
        </a:p>
      </dgm:t>
    </dgm:pt>
    <dgm:pt modelId="{86A81EC5-CF22-4746-A3F1-D1E5DD69C3BD}" type="pres">
      <dgm:prSet presAssocID="{0599490D-D7AE-4F56-A287-D8AFF211B91E}" presName="childNode" presStyleLbl="revTx" presStyleIdx="3" presStyleCnt="4">
        <dgm:presLayoutVars>
          <dgm:bulletEnabled val="1"/>
        </dgm:presLayoutVars>
      </dgm:prSet>
      <dgm:spPr/>
      <dgm:t>
        <a:bodyPr/>
        <a:lstStyle/>
        <a:p>
          <a:endParaRPr lang="en-US"/>
        </a:p>
      </dgm:t>
    </dgm:pt>
  </dgm:ptLst>
  <dgm:cxnLst>
    <dgm:cxn modelId="{E7B0BDAA-AD2C-4EA2-B708-073671990E33}" type="presOf" srcId="{F3DAD2C0-170C-447D-9157-99AAA80EBE01}" destId="{263C2D4F-9873-4EDB-A032-E48D71C0EB5E}" srcOrd="0" destOrd="1" presId="urn:microsoft.com/office/officeart/2005/8/layout/radial2"/>
    <dgm:cxn modelId="{21314670-A90D-456B-B7C1-55FB6DAD8EC4}" srcId="{48C73DD9-A378-49E3-A710-50EF8A1C9F94}" destId="{F3DAD2C0-170C-447D-9157-99AAA80EBE01}" srcOrd="1" destOrd="0" parTransId="{C2D48C31-6746-4411-AFDF-1BE12F4D644E}" sibTransId="{5E861A7A-0B83-4316-927E-54776E2D9BCE}"/>
    <dgm:cxn modelId="{2228E0CC-7D05-4DC7-9892-948F924A865E}" type="presOf" srcId="{F493157B-0F8B-4139-811A-9D7EB32CCDEF}" destId="{C722D8A8-CD87-4893-8AD5-AC3F780A857E}" srcOrd="0" destOrd="1" presId="urn:microsoft.com/office/officeart/2005/8/layout/radial2"/>
    <dgm:cxn modelId="{AC610DFC-0A73-4C52-81F3-74BD97887E31}" type="presOf" srcId="{F79E2DA6-57D0-4620-B580-343C36786E46}" destId="{77F48A5A-DDF9-454E-8BEB-9ACB42495D04}" srcOrd="0" destOrd="0" presId="urn:microsoft.com/office/officeart/2005/8/layout/radial2"/>
    <dgm:cxn modelId="{6F1286B0-ECF2-4895-A9CE-7FD9DEB941E8}" type="presOf" srcId="{0599490D-D7AE-4F56-A287-D8AFF211B91E}" destId="{5DEE82A2-FC7C-4096-9E6D-5F4A5FBD9C16}" srcOrd="0" destOrd="0" presId="urn:microsoft.com/office/officeart/2005/8/layout/radial2"/>
    <dgm:cxn modelId="{20AE46A1-9786-4889-BB1B-C724BBD3318B}" srcId="{72D63F99-DABF-4CA3-94C7-6EF8FCD14625}" destId="{0599490D-D7AE-4F56-A287-D8AFF211B91E}" srcOrd="3" destOrd="0" parTransId="{F2BE5E31-BF51-4402-B750-0982BBAC347B}" sibTransId="{33794E12-81A0-4467-8F6C-B1F820F6C7A0}"/>
    <dgm:cxn modelId="{AB0EF717-D8B9-423D-AF6E-27AC39A5E91B}" srcId="{1B5D8926-E851-4F17-AF40-A71253E8CC36}" destId="{F493157B-0F8B-4139-811A-9D7EB32CCDEF}" srcOrd="1" destOrd="0" parTransId="{2CF5F1B3-1B1A-48C2-A62F-D25141EF993A}" sibTransId="{6B0A35D9-54D6-4F7D-AF06-889C3584CCA8}"/>
    <dgm:cxn modelId="{78801504-6597-40E8-BC14-1BCEA2179D78}" type="presOf" srcId="{F2BE5E31-BF51-4402-B750-0982BBAC347B}" destId="{1BC55A0D-446B-4E77-ACE8-26BE18599E97}" srcOrd="0" destOrd="0" presId="urn:microsoft.com/office/officeart/2005/8/layout/radial2"/>
    <dgm:cxn modelId="{4F14B81F-CDA4-4455-A13D-F0BFFE671D67}" type="presOf" srcId="{6A26DEEF-C8CD-49C6-880C-DFC0A5B7FA67}" destId="{9D4D1E75-67BB-423B-ABEF-45393F1B9948}" srcOrd="0" destOrd="0" presId="urn:microsoft.com/office/officeart/2005/8/layout/radial2"/>
    <dgm:cxn modelId="{11CFBB64-0399-4FA1-A617-9EED58F023CE}" type="presOf" srcId="{21537EE9-D21D-430A-BFE5-2F2D8CDE868E}" destId="{263C2D4F-9873-4EDB-A032-E48D71C0EB5E}" srcOrd="0" destOrd="0" presId="urn:microsoft.com/office/officeart/2005/8/layout/radial2"/>
    <dgm:cxn modelId="{E0793C84-7559-4540-A407-C1DDF4EE3BAD}" type="presOf" srcId="{72D63F99-DABF-4CA3-94C7-6EF8FCD14625}" destId="{AA810425-06F5-4B50-B86D-DAB3CB998CD3}" srcOrd="0" destOrd="0" presId="urn:microsoft.com/office/officeart/2005/8/layout/radial2"/>
    <dgm:cxn modelId="{1C89A724-63A9-489D-BB61-2D108565C52C}" srcId="{0599490D-D7AE-4F56-A287-D8AFF211B91E}" destId="{D38847E4-A964-474A-920F-0261B7A34F60}" srcOrd="0" destOrd="0" parTransId="{0CB34854-6446-4A44-971D-62FF1AFA77C0}" sibTransId="{19D6F450-E72A-4BA1-BAC6-FD5899F9108F}"/>
    <dgm:cxn modelId="{FBF33588-C771-427E-BF8D-1848D6CC00E4}" srcId="{52674D0F-C744-4FF6-87F1-390C83C83520}" destId="{AD5DBE94-5E0F-4246-A3EC-9C4D773F2981}" srcOrd="0" destOrd="0" parTransId="{96149D48-2202-484B-B0F3-43724DA78B12}" sibTransId="{6317613F-FEBE-40A0-8536-BBBF727EF1CE}"/>
    <dgm:cxn modelId="{575B00AC-9601-43D5-8AD2-EF5E7A087137}" type="presOf" srcId="{A0528D1C-92AD-448C-B49A-5C44883958B1}" destId="{751DAD9A-DA5D-4F02-87B1-E908873EE378}" srcOrd="0" destOrd="0" presId="urn:microsoft.com/office/officeart/2005/8/layout/radial2"/>
    <dgm:cxn modelId="{E3D7C073-10F5-4BBA-A048-C3F3C5995E78}" type="presOf" srcId="{48C73DD9-A378-49E3-A710-50EF8A1C9F94}" destId="{022DD02D-C15F-4B3B-B46A-53885A6F38D9}" srcOrd="0" destOrd="0" presId="urn:microsoft.com/office/officeart/2005/8/layout/radial2"/>
    <dgm:cxn modelId="{676DD8D2-D8D8-40E1-AE0C-D1BF23395660}" srcId="{0599490D-D7AE-4F56-A287-D8AFF211B91E}" destId="{CD64F38C-142B-46D4-B73F-CF82E6175180}" srcOrd="1" destOrd="0" parTransId="{F8C483CB-07A6-4A61-8040-56389302F5FC}" sibTransId="{CF67CC00-C82D-469E-8DC3-D43C7317DD3C}"/>
    <dgm:cxn modelId="{27ED2FE2-ACED-4C54-BDAC-BF6F2D3498C2}" type="presOf" srcId="{D38847E4-A964-474A-920F-0261B7A34F60}" destId="{86A81EC5-CF22-4746-A3F1-D1E5DD69C3BD}" srcOrd="0" destOrd="0" presId="urn:microsoft.com/office/officeart/2005/8/layout/radial2"/>
    <dgm:cxn modelId="{D3C297B6-E87B-4232-B575-D0D8C65D94A5}" srcId="{72D63F99-DABF-4CA3-94C7-6EF8FCD14625}" destId="{52674D0F-C744-4FF6-87F1-390C83C83520}" srcOrd="0" destOrd="0" parTransId="{6A26DEEF-C8CD-49C6-880C-DFC0A5B7FA67}" sibTransId="{A6F9AE55-A96D-46F3-A88D-EFF7BE9C86F6}"/>
    <dgm:cxn modelId="{0F5EEA74-350A-45D4-A119-B3D1CC66E863}" srcId="{1B5D8926-E851-4F17-AF40-A71253E8CC36}" destId="{BEAF649B-1C01-44D9-9D75-235DAB85D47E}" srcOrd="0" destOrd="0" parTransId="{6C7D1BB0-82A0-44AD-81DE-E1F1452A069F}" sibTransId="{09F3CE04-9CA5-44BE-9137-094F24A065C3}"/>
    <dgm:cxn modelId="{1AE4A19C-166D-49A9-A629-F6B6721D416B}" srcId="{72D63F99-DABF-4CA3-94C7-6EF8FCD14625}" destId="{1B5D8926-E851-4F17-AF40-A71253E8CC36}" srcOrd="1" destOrd="0" parTransId="{A0528D1C-92AD-448C-B49A-5C44883958B1}" sibTransId="{96357F96-A642-4103-86ED-46F7BE2B314C}"/>
    <dgm:cxn modelId="{441B1FDF-CAAF-4DC1-B6C3-90EC670A3E86}" srcId="{72D63F99-DABF-4CA3-94C7-6EF8FCD14625}" destId="{48C73DD9-A378-49E3-A710-50EF8A1C9F94}" srcOrd="2" destOrd="0" parTransId="{F79E2DA6-57D0-4620-B580-343C36786E46}" sibTransId="{6A8294FC-AE6C-418A-8E3F-E5752960F3B4}"/>
    <dgm:cxn modelId="{7328C723-18CC-4C67-88F6-26AEF12BB3C7}" type="presOf" srcId="{3C798F9E-3DA1-415C-9F76-A9013414BED0}" destId="{9A38CF8C-5247-4614-B929-043A7271C213}" srcOrd="0" destOrd="1" presId="urn:microsoft.com/office/officeart/2005/8/layout/radial2"/>
    <dgm:cxn modelId="{4C57B067-8610-4E99-9DE8-A6970E59678E}" srcId="{52674D0F-C744-4FF6-87F1-390C83C83520}" destId="{3C798F9E-3DA1-415C-9F76-A9013414BED0}" srcOrd="1" destOrd="0" parTransId="{5A4C9C4B-4038-47E4-ADCC-16890F4BAD32}" sibTransId="{43B4401A-30AC-4957-B2A7-F178E6AC17FC}"/>
    <dgm:cxn modelId="{60DD43B0-E053-421C-B920-852CCDE6BD0A}" type="presOf" srcId="{CD64F38C-142B-46D4-B73F-CF82E6175180}" destId="{86A81EC5-CF22-4746-A3F1-D1E5DD69C3BD}" srcOrd="0" destOrd="1" presId="urn:microsoft.com/office/officeart/2005/8/layout/radial2"/>
    <dgm:cxn modelId="{025CC61D-5D01-44CE-AFEC-554B03460447}" type="presOf" srcId="{1B5D8926-E851-4F17-AF40-A71253E8CC36}" destId="{D7EB0363-CE7F-46B4-BCD7-21EBEE0267FC}" srcOrd="0" destOrd="0" presId="urn:microsoft.com/office/officeart/2005/8/layout/radial2"/>
    <dgm:cxn modelId="{794EF48A-E00A-4DC2-875E-4C6E148A948B}" type="presOf" srcId="{AD5DBE94-5E0F-4246-A3EC-9C4D773F2981}" destId="{9A38CF8C-5247-4614-B929-043A7271C213}" srcOrd="0" destOrd="0" presId="urn:microsoft.com/office/officeart/2005/8/layout/radial2"/>
    <dgm:cxn modelId="{BD343D5F-06EE-4B8E-A592-EF73DF8D0B1B}" type="presOf" srcId="{52674D0F-C744-4FF6-87F1-390C83C83520}" destId="{DEED64BA-C4A9-48BA-8A46-185C437CC056}" srcOrd="0" destOrd="0" presId="urn:microsoft.com/office/officeart/2005/8/layout/radial2"/>
    <dgm:cxn modelId="{06843AE8-DBAD-49C5-B96B-1FC4DA82F4F3}" srcId="{48C73DD9-A378-49E3-A710-50EF8A1C9F94}" destId="{21537EE9-D21D-430A-BFE5-2F2D8CDE868E}" srcOrd="0" destOrd="0" parTransId="{28A4185E-33C3-4FD7-9206-D8895F697DE4}" sibTransId="{5C5B13C4-DA03-47B2-8DC3-A83CE33C2EFF}"/>
    <dgm:cxn modelId="{31A3EBC0-0F72-4CB5-ACE9-B0C5E106ACE8}" type="presOf" srcId="{BEAF649B-1C01-44D9-9D75-235DAB85D47E}" destId="{C722D8A8-CD87-4893-8AD5-AC3F780A857E}" srcOrd="0" destOrd="0" presId="urn:microsoft.com/office/officeart/2005/8/layout/radial2"/>
    <dgm:cxn modelId="{E6BB467D-D9F8-40F4-9ED5-017F8F69ACBF}" type="presParOf" srcId="{AA810425-06F5-4B50-B86D-DAB3CB998CD3}" destId="{7F747D40-55B2-4555-9894-F5595866DF58}" srcOrd="0" destOrd="0" presId="urn:microsoft.com/office/officeart/2005/8/layout/radial2"/>
    <dgm:cxn modelId="{9397C84A-1819-4730-8E46-E4D8C799C45B}" type="presParOf" srcId="{7F747D40-55B2-4555-9894-F5595866DF58}" destId="{EBFCE2EF-C6CD-49B1-BFDE-32CCEC5C0760}" srcOrd="0" destOrd="0" presId="urn:microsoft.com/office/officeart/2005/8/layout/radial2"/>
    <dgm:cxn modelId="{443F8107-03AC-4F26-8F77-21AEBE36D850}" type="presParOf" srcId="{EBFCE2EF-C6CD-49B1-BFDE-32CCEC5C0760}" destId="{3FDBB53B-A76B-480C-9ADB-7F6724CA1D00}" srcOrd="0" destOrd="0" presId="urn:microsoft.com/office/officeart/2005/8/layout/radial2"/>
    <dgm:cxn modelId="{0BFA4392-3ADA-4493-A5D8-3AB5F0AC0875}" type="presParOf" srcId="{EBFCE2EF-C6CD-49B1-BFDE-32CCEC5C0760}" destId="{BD58FD6B-0EB7-4189-BA3E-F3FFA01EB008}" srcOrd="1" destOrd="0" presId="urn:microsoft.com/office/officeart/2005/8/layout/radial2"/>
    <dgm:cxn modelId="{4949814E-41C4-43EF-8CB2-A2DF197DB13D}" type="presParOf" srcId="{7F747D40-55B2-4555-9894-F5595866DF58}" destId="{9D4D1E75-67BB-423B-ABEF-45393F1B9948}" srcOrd="1" destOrd="0" presId="urn:microsoft.com/office/officeart/2005/8/layout/radial2"/>
    <dgm:cxn modelId="{48E28576-B9D0-4748-88EB-ECACEE185898}" type="presParOf" srcId="{7F747D40-55B2-4555-9894-F5595866DF58}" destId="{5A9EC144-BB9B-45AD-B415-C9630794283F}" srcOrd="2" destOrd="0" presId="urn:microsoft.com/office/officeart/2005/8/layout/radial2"/>
    <dgm:cxn modelId="{9AF29AE1-4AB3-4D84-9BCA-501FACCD2AA5}" type="presParOf" srcId="{5A9EC144-BB9B-45AD-B415-C9630794283F}" destId="{DEED64BA-C4A9-48BA-8A46-185C437CC056}" srcOrd="0" destOrd="0" presId="urn:microsoft.com/office/officeart/2005/8/layout/radial2"/>
    <dgm:cxn modelId="{BA43B896-C3F5-42BF-A61E-B79FAD2D83D8}" type="presParOf" srcId="{5A9EC144-BB9B-45AD-B415-C9630794283F}" destId="{9A38CF8C-5247-4614-B929-043A7271C213}" srcOrd="1" destOrd="0" presId="urn:microsoft.com/office/officeart/2005/8/layout/radial2"/>
    <dgm:cxn modelId="{650D2375-20B5-43CE-822C-185668A05452}" type="presParOf" srcId="{7F747D40-55B2-4555-9894-F5595866DF58}" destId="{751DAD9A-DA5D-4F02-87B1-E908873EE378}" srcOrd="3" destOrd="0" presId="urn:microsoft.com/office/officeart/2005/8/layout/radial2"/>
    <dgm:cxn modelId="{D33A5C9B-5257-4366-A32F-E11DC7D53732}" type="presParOf" srcId="{7F747D40-55B2-4555-9894-F5595866DF58}" destId="{B0B88D4D-2BEE-496A-8918-8140399414AD}" srcOrd="4" destOrd="0" presId="urn:microsoft.com/office/officeart/2005/8/layout/radial2"/>
    <dgm:cxn modelId="{635E7752-6FBF-4B3A-B050-B99008289A4D}" type="presParOf" srcId="{B0B88D4D-2BEE-496A-8918-8140399414AD}" destId="{D7EB0363-CE7F-46B4-BCD7-21EBEE0267FC}" srcOrd="0" destOrd="0" presId="urn:microsoft.com/office/officeart/2005/8/layout/radial2"/>
    <dgm:cxn modelId="{4D6F2EA9-0A52-416B-840C-E0326DAC516E}" type="presParOf" srcId="{B0B88D4D-2BEE-496A-8918-8140399414AD}" destId="{C722D8A8-CD87-4893-8AD5-AC3F780A857E}" srcOrd="1" destOrd="0" presId="urn:microsoft.com/office/officeart/2005/8/layout/radial2"/>
    <dgm:cxn modelId="{D2F30CE5-BC35-426A-A481-D16528C4ABD7}" type="presParOf" srcId="{7F747D40-55B2-4555-9894-F5595866DF58}" destId="{77F48A5A-DDF9-454E-8BEB-9ACB42495D04}" srcOrd="5" destOrd="0" presId="urn:microsoft.com/office/officeart/2005/8/layout/radial2"/>
    <dgm:cxn modelId="{317874C8-BB3C-4B16-A1EC-6E5D22612837}" type="presParOf" srcId="{7F747D40-55B2-4555-9894-F5595866DF58}" destId="{0A11E30A-DED3-4626-8C17-A1AC6F6BE467}" srcOrd="6" destOrd="0" presId="urn:microsoft.com/office/officeart/2005/8/layout/radial2"/>
    <dgm:cxn modelId="{894B754B-609E-4686-9F37-CC82BDB4FA14}" type="presParOf" srcId="{0A11E30A-DED3-4626-8C17-A1AC6F6BE467}" destId="{022DD02D-C15F-4B3B-B46A-53885A6F38D9}" srcOrd="0" destOrd="0" presId="urn:microsoft.com/office/officeart/2005/8/layout/radial2"/>
    <dgm:cxn modelId="{7E683F74-1C0C-4C50-91EB-9C57E82EA2BE}" type="presParOf" srcId="{0A11E30A-DED3-4626-8C17-A1AC6F6BE467}" destId="{263C2D4F-9873-4EDB-A032-E48D71C0EB5E}" srcOrd="1" destOrd="0" presId="urn:microsoft.com/office/officeart/2005/8/layout/radial2"/>
    <dgm:cxn modelId="{F7128758-2873-40BC-AF73-061C8C6AA0AF}" type="presParOf" srcId="{7F747D40-55B2-4555-9894-F5595866DF58}" destId="{1BC55A0D-446B-4E77-ACE8-26BE18599E97}" srcOrd="7" destOrd="0" presId="urn:microsoft.com/office/officeart/2005/8/layout/radial2"/>
    <dgm:cxn modelId="{80BC9FF5-2249-4399-92FA-08CEE2E0F2CC}" type="presParOf" srcId="{7F747D40-55B2-4555-9894-F5595866DF58}" destId="{FE1D95E6-BE69-4587-B949-5F92EAEA322D}" srcOrd="8" destOrd="0" presId="urn:microsoft.com/office/officeart/2005/8/layout/radial2"/>
    <dgm:cxn modelId="{7ABBB454-51D4-46F3-BE4C-8A13E57CA37B}" type="presParOf" srcId="{FE1D95E6-BE69-4587-B949-5F92EAEA322D}" destId="{5DEE82A2-FC7C-4096-9E6D-5F4A5FBD9C16}" srcOrd="0" destOrd="0" presId="urn:microsoft.com/office/officeart/2005/8/layout/radial2"/>
    <dgm:cxn modelId="{2B654C2B-A4D3-4073-9382-0553F273B7E4}" type="presParOf" srcId="{FE1D95E6-BE69-4587-B949-5F92EAEA322D}" destId="{86A81EC5-CF22-4746-A3F1-D1E5DD69C3B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C680C0-7450-478D-AC6A-5B8B810BAAA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19B46E4-4C31-42B7-83A4-0CC0E340ACA8}">
      <dgm:prSet phldrT="[Text]"/>
      <dgm:spPr/>
      <dgm:t>
        <a:bodyPr/>
        <a:lstStyle/>
        <a:p>
          <a:r>
            <a:rPr lang="en-US" dirty="0" smtClean="0"/>
            <a:t>Enter a complaint in TWIST</a:t>
          </a:r>
          <a:endParaRPr lang="en-US" dirty="0"/>
        </a:p>
      </dgm:t>
    </dgm:pt>
    <dgm:pt modelId="{141EE8F9-E155-434A-88A9-1568297DE407}" type="parTrans" cxnId="{8C00B559-54C0-45F8-B2D6-69636348C8A4}">
      <dgm:prSet/>
      <dgm:spPr/>
      <dgm:t>
        <a:bodyPr/>
        <a:lstStyle/>
        <a:p>
          <a:endParaRPr lang="en-US"/>
        </a:p>
      </dgm:t>
    </dgm:pt>
    <dgm:pt modelId="{5BFBCE6F-AC34-465D-9FB5-9685EBB0CC4D}" type="sibTrans" cxnId="{8C00B559-54C0-45F8-B2D6-69636348C8A4}">
      <dgm:prSet/>
      <dgm:spPr/>
      <dgm:t>
        <a:bodyPr/>
        <a:lstStyle/>
        <a:p>
          <a:endParaRPr lang="en-US"/>
        </a:p>
      </dgm:t>
    </dgm:pt>
    <dgm:pt modelId="{EBBB2B8B-4541-412C-86FC-CDA38CF800F2}">
      <dgm:prSet phldrT="[Text]"/>
      <dgm:spPr/>
      <dgm:t>
        <a:bodyPr/>
        <a:lstStyle/>
        <a:p>
          <a:r>
            <a:rPr lang="en-US" dirty="0" smtClean="0"/>
            <a:t>Used for issues specific to a vendor</a:t>
          </a:r>
          <a:endParaRPr lang="en-US" dirty="0"/>
        </a:p>
      </dgm:t>
    </dgm:pt>
    <dgm:pt modelId="{68190A11-C428-4659-B7DE-8DAFE4C22A18}" type="parTrans" cxnId="{4BFA44A2-E152-4A8E-BDF7-ABC3196D868C}">
      <dgm:prSet/>
      <dgm:spPr/>
      <dgm:t>
        <a:bodyPr/>
        <a:lstStyle/>
        <a:p>
          <a:endParaRPr lang="en-US"/>
        </a:p>
      </dgm:t>
    </dgm:pt>
    <dgm:pt modelId="{0EB7576C-4316-4E98-A1BD-D4AF14DAB881}" type="sibTrans" cxnId="{4BFA44A2-E152-4A8E-BDF7-ABC3196D868C}">
      <dgm:prSet/>
      <dgm:spPr/>
      <dgm:t>
        <a:bodyPr/>
        <a:lstStyle/>
        <a:p>
          <a:endParaRPr lang="en-US"/>
        </a:p>
      </dgm:t>
    </dgm:pt>
    <dgm:pt modelId="{199583CF-6124-44D0-A0F9-917CA33AE9FC}">
      <dgm:prSet phldrT="[Text]"/>
      <dgm:spPr/>
      <dgm:t>
        <a:bodyPr/>
        <a:lstStyle/>
        <a:p>
          <a:r>
            <a:rPr lang="en-US" dirty="0" smtClean="0"/>
            <a:t>Requires specific information about the issue or no action can be taken.</a:t>
          </a:r>
          <a:endParaRPr lang="en-US" dirty="0"/>
        </a:p>
      </dgm:t>
    </dgm:pt>
    <dgm:pt modelId="{91D2E089-5CAB-4968-91A8-1777365D95C3}" type="parTrans" cxnId="{FF10272E-8040-47BC-A235-8550FBC3DCEB}">
      <dgm:prSet/>
      <dgm:spPr/>
      <dgm:t>
        <a:bodyPr/>
        <a:lstStyle/>
        <a:p>
          <a:endParaRPr lang="en-US"/>
        </a:p>
      </dgm:t>
    </dgm:pt>
    <dgm:pt modelId="{FBC9B5A5-4BA6-4B72-ACD7-F143612BCDC6}" type="sibTrans" cxnId="{FF10272E-8040-47BC-A235-8550FBC3DCEB}">
      <dgm:prSet/>
      <dgm:spPr/>
      <dgm:t>
        <a:bodyPr/>
        <a:lstStyle/>
        <a:p>
          <a:endParaRPr lang="en-US"/>
        </a:p>
      </dgm:t>
    </dgm:pt>
    <dgm:pt modelId="{9FF9883C-8FB3-4773-BDB2-C4E55A6C3F80}">
      <dgm:prSet phldrT="[Text]"/>
      <dgm:spPr/>
      <dgm:t>
        <a:bodyPr/>
        <a:lstStyle/>
        <a:p>
          <a:r>
            <a:rPr lang="en-US" dirty="0" smtClean="0"/>
            <a:t>Submit a UPC to </a:t>
          </a:r>
          <a:r>
            <a:rPr lang="en-US" dirty="0" smtClean="0">
              <a:hlinkClick xmlns:r="http://schemas.openxmlformats.org/officeDocument/2006/relationships" r:id="rId1"/>
            </a:rPr>
            <a:t>wic.upc@state.or.us</a:t>
          </a:r>
          <a:endParaRPr lang="en-US" dirty="0"/>
        </a:p>
      </dgm:t>
    </dgm:pt>
    <dgm:pt modelId="{2869CDE8-A80F-4C54-9BA8-BADAD0051321}" type="parTrans" cxnId="{9F15D82A-6C3C-48D2-ACD5-36CC4B2B8A17}">
      <dgm:prSet/>
      <dgm:spPr/>
      <dgm:t>
        <a:bodyPr/>
        <a:lstStyle/>
        <a:p>
          <a:endParaRPr lang="en-US"/>
        </a:p>
      </dgm:t>
    </dgm:pt>
    <dgm:pt modelId="{12AC0085-3204-4A55-8A5F-ED4DB4D320ED}" type="sibTrans" cxnId="{9F15D82A-6C3C-48D2-ACD5-36CC4B2B8A17}">
      <dgm:prSet/>
      <dgm:spPr/>
      <dgm:t>
        <a:bodyPr/>
        <a:lstStyle/>
        <a:p>
          <a:endParaRPr lang="en-US"/>
        </a:p>
      </dgm:t>
    </dgm:pt>
    <dgm:pt modelId="{58B05691-68AF-4E1B-987A-B4496D53EA19}">
      <dgm:prSet phldrT="[Text]"/>
      <dgm:spPr/>
      <dgm:t>
        <a:bodyPr/>
        <a:lstStyle/>
        <a:p>
          <a:r>
            <a:rPr lang="en-US" dirty="0" smtClean="0"/>
            <a:t>Requires specific UPC data or no action can be taken</a:t>
          </a:r>
          <a:endParaRPr lang="en-US" dirty="0"/>
        </a:p>
      </dgm:t>
    </dgm:pt>
    <dgm:pt modelId="{F8886BAB-C6F4-4F18-99B0-3C663655CD89}" type="parTrans" cxnId="{E275D8DC-E2FB-4B32-A768-EA4A034C03B3}">
      <dgm:prSet/>
      <dgm:spPr/>
      <dgm:t>
        <a:bodyPr/>
        <a:lstStyle/>
        <a:p>
          <a:endParaRPr lang="en-US"/>
        </a:p>
      </dgm:t>
    </dgm:pt>
    <dgm:pt modelId="{53FEB265-BEF7-4DCF-A255-1BC5CCC0C85B}" type="sibTrans" cxnId="{E275D8DC-E2FB-4B32-A768-EA4A034C03B3}">
      <dgm:prSet/>
      <dgm:spPr/>
      <dgm:t>
        <a:bodyPr/>
        <a:lstStyle/>
        <a:p>
          <a:endParaRPr lang="en-US"/>
        </a:p>
      </dgm:t>
    </dgm:pt>
    <dgm:pt modelId="{348FC1E4-CC36-49D8-AF23-B2097228DFE5}">
      <dgm:prSet phldrT="[Text]"/>
      <dgm:spPr/>
      <dgm:t>
        <a:bodyPr/>
        <a:lstStyle/>
        <a:p>
          <a:r>
            <a:rPr lang="en-US" dirty="0" smtClean="0"/>
            <a:t>Pictures are really helpful</a:t>
          </a:r>
          <a:endParaRPr lang="en-US" dirty="0"/>
        </a:p>
      </dgm:t>
    </dgm:pt>
    <dgm:pt modelId="{0C4FCE51-EAD0-4C85-8C4D-6EF4AB3245C2}" type="parTrans" cxnId="{B359D113-B332-4955-8C3E-777E41B9E3C6}">
      <dgm:prSet/>
      <dgm:spPr/>
      <dgm:t>
        <a:bodyPr/>
        <a:lstStyle/>
        <a:p>
          <a:endParaRPr lang="en-US"/>
        </a:p>
      </dgm:t>
    </dgm:pt>
    <dgm:pt modelId="{2CD3DA5A-1174-4C5F-9283-3B9D5A912667}" type="sibTrans" cxnId="{B359D113-B332-4955-8C3E-777E41B9E3C6}">
      <dgm:prSet/>
      <dgm:spPr/>
      <dgm:t>
        <a:bodyPr/>
        <a:lstStyle/>
        <a:p>
          <a:endParaRPr lang="en-US"/>
        </a:p>
      </dgm:t>
    </dgm:pt>
    <dgm:pt modelId="{8B93509D-D598-49C4-8144-C630BD3702F7}">
      <dgm:prSet phldrT="[Text]"/>
      <dgm:spPr/>
      <dgm:t>
        <a:bodyPr/>
        <a:lstStyle/>
        <a:p>
          <a:r>
            <a:rPr lang="en-US" dirty="0" smtClean="0"/>
            <a:t>Document in the participant’s chart</a:t>
          </a:r>
          <a:endParaRPr lang="en-US" dirty="0"/>
        </a:p>
      </dgm:t>
    </dgm:pt>
    <dgm:pt modelId="{C354E1F5-2E08-41DD-9CE7-9988E611068E}" type="parTrans" cxnId="{B0CCF074-4B75-4D11-862B-F03E1FA5C6E8}">
      <dgm:prSet/>
      <dgm:spPr/>
      <dgm:t>
        <a:bodyPr/>
        <a:lstStyle/>
        <a:p>
          <a:endParaRPr lang="en-US"/>
        </a:p>
      </dgm:t>
    </dgm:pt>
    <dgm:pt modelId="{1A3C0871-8FBE-4D6D-9C68-659FA848A273}" type="sibTrans" cxnId="{B0CCF074-4B75-4D11-862B-F03E1FA5C6E8}">
      <dgm:prSet/>
      <dgm:spPr/>
      <dgm:t>
        <a:bodyPr/>
        <a:lstStyle/>
        <a:p>
          <a:endParaRPr lang="en-US"/>
        </a:p>
      </dgm:t>
    </dgm:pt>
    <dgm:pt modelId="{4BB063F4-DF23-4785-8559-D2B57F337D61}">
      <dgm:prSet phldrT="[Text]"/>
      <dgm:spPr/>
      <dgm:t>
        <a:bodyPr/>
        <a:lstStyle/>
        <a:p>
          <a:r>
            <a:rPr lang="en-US" dirty="0" smtClean="0"/>
            <a:t>Can be used to note shopper education provided or “cardholder errors”</a:t>
          </a:r>
          <a:endParaRPr lang="en-US" dirty="0"/>
        </a:p>
      </dgm:t>
    </dgm:pt>
    <dgm:pt modelId="{E421C1D8-5017-483F-9A7B-0B33F593F93F}" type="parTrans" cxnId="{81AA9C6A-E748-438A-AB10-83A9A5904BB3}">
      <dgm:prSet/>
      <dgm:spPr/>
      <dgm:t>
        <a:bodyPr/>
        <a:lstStyle/>
        <a:p>
          <a:endParaRPr lang="en-US"/>
        </a:p>
      </dgm:t>
    </dgm:pt>
    <dgm:pt modelId="{A81670E0-8A9D-4BF1-A50B-1ABF38C501A5}" type="sibTrans" cxnId="{81AA9C6A-E748-438A-AB10-83A9A5904BB3}">
      <dgm:prSet/>
      <dgm:spPr/>
      <dgm:t>
        <a:bodyPr/>
        <a:lstStyle/>
        <a:p>
          <a:endParaRPr lang="en-US"/>
        </a:p>
      </dgm:t>
    </dgm:pt>
    <dgm:pt modelId="{1A6A37DB-9671-474A-AB26-236F1A0D7C5A}">
      <dgm:prSet phldrT="[Text]"/>
      <dgm:spPr/>
      <dgm:t>
        <a:bodyPr/>
        <a:lstStyle/>
        <a:p>
          <a:r>
            <a:rPr lang="en-US" b="1" u="sng" dirty="0" smtClean="0"/>
            <a:t>Do not </a:t>
          </a:r>
          <a:r>
            <a:rPr lang="en-US" dirty="0" smtClean="0"/>
            <a:t>use it for missing UPC info</a:t>
          </a:r>
          <a:endParaRPr lang="en-US" dirty="0"/>
        </a:p>
      </dgm:t>
    </dgm:pt>
    <dgm:pt modelId="{7FDDC370-24FE-4838-9B52-DA4436C2F75D}" type="parTrans" cxnId="{ED37F60E-C620-4638-9DE6-B87F72CAA281}">
      <dgm:prSet/>
      <dgm:spPr/>
      <dgm:t>
        <a:bodyPr/>
        <a:lstStyle/>
        <a:p>
          <a:endParaRPr lang="en-US"/>
        </a:p>
      </dgm:t>
    </dgm:pt>
    <dgm:pt modelId="{732A6A7E-C066-4DDC-B60B-FE966CEE1E49}" type="sibTrans" cxnId="{ED37F60E-C620-4638-9DE6-B87F72CAA281}">
      <dgm:prSet/>
      <dgm:spPr/>
      <dgm:t>
        <a:bodyPr/>
        <a:lstStyle/>
        <a:p>
          <a:endParaRPr lang="en-US"/>
        </a:p>
      </dgm:t>
    </dgm:pt>
    <dgm:pt modelId="{5366965F-F321-4061-A155-E5AF9D46A0AB}" type="pres">
      <dgm:prSet presAssocID="{0DC680C0-7450-478D-AC6A-5B8B810BAAAF}" presName="Name0" presStyleCnt="0">
        <dgm:presLayoutVars>
          <dgm:dir/>
          <dgm:animLvl val="lvl"/>
          <dgm:resizeHandles val="exact"/>
        </dgm:presLayoutVars>
      </dgm:prSet>
      <dgm:spPr/>
      <dgm:t>
        <a:bodyPr/>
        <a:lstStyle/>
        <a:p>
          <a:endParaRPr lang="en-US"/>
        </a:p>
      </dgm:t>
    </dgm:pt>
    <dgm:pt modelId="{C3CE90D2-49E4-4270-9484-194483DA1BA9}" type="pres">
      <dgm:prSet presAssocID="{A19B46E4-4C31-42B7-83A4-0CC0E340ACA8}" presName="linNode" presStyleCnt="0"/>
      <dgm:spPr/>
    </dgm:pt>
    <dgm:pt modelId="{E7DFCFB9-2579-4BC7-A6FA-141D677D8A1A}" type="pres">
      <dgm:prSet presAssocID="{A19B46E4-4C31-42B7-83A4-0CC0E340ACA8}" presName="parentText" presStyleLbl="node1" presStyleIdx="0" presStyleCnt="3">
        <dgm:presLayoutVars>
          <dgm:chMax val="1"/>
          <dgm:bulletEnabled val="1"/>
        </dgm:presLayoutVars>
      </dgm:prSet>
      <dgm:spPr/>
      <dgm:t>
        <a:bodyPr/>
        <a:lstStyle/>
        <a:p>
          <a:endParaRPr lang="en-US"/>
        </a:p>
      </dgm:t>
    </dgm:pt>
    <dgm:pt modelId="{65B8592A-1DAF-41C9-8F7D-6CEF9712CA97}" type="pres">
      <dgm:prSet presAssocID="{A19B46E4-4C31-42B7-83A4-0CC0E340ACA8}" presName="descendantText" presStyleLbl="alignAccFollowNode1" presStyleIdx="0" presStyleCnt="3">
        <dgm:presLayoutVars>
          <dgm:bulletEnabled val="1"/>
        </dgm:presLayoutVars>
      </dgm:prSet>
      <dgm:spPr/>
      <dgm:t>
        <a:bodyPr/>
        <a:lstStyle/>
        <a:p>
          <a:endParaRPr lang="en-US"/>
        </a:p>
      </dgm:t>
    </dgm:pt>
    <dgm:pt modelId="{BF32E6DF-D9DF-4AB6-BA00-EED1788799AF}" type="pres">
      <dgm:prSet presAssocID="{5BFBCE6F-AC34-465D-9FB5-9685EBB0CC4D}" presName="sp" presStyleCnt="0"/>
      <dgm:spPr/>
    </dgm:pt>
    <dgm:pt modelId="{79F370FB-72B5-444B-B425-A90686DD56E1}" type="pres">
      <dgm:prSet presAssocID="{9FF9883C-8FB3-4773-BDB2-C4E55A6C3F80}" presName="linNode" presStyleCnt="0"/>
      <dgm:spPr/>
    </dgm:pt>
    <dgm:pt modelId="{E0048014-9793-4A5C-986B-CE5138584BC1}" type="pres">
      <dgm:prSet presAssocID="{9FF9883C-8FB3-4773-BDB2-C4E55A6C3F80}" presName="parentText" presStyleLbl="node1" presStyleIdx="1" presStyleCnt="3">
        <dgm:presLayoutVars>
          <dgm:chMax val="1"/>
          <dgm:bulletEnabled val="1"/>
        </dgm:presLayoutVars>
      </dgm:prSet>
      <dgm:spPr/>
      <dgm:t>
        <a:bodyPr/>
        <a:lstStyle/>
        <a:p>
          <a:endParaRPr lang="en-US"/>
        </a:p>
      </dgm:t>
    </dgm:pt>
    <dgm:pt modelId="{3D7645EA-A615-412B-97C1-94D5596CE4BC}" type="pres">
      <dgm:prSet presAssocID="{9FF9883C-8FB3-4773-BDB2-C4E55A6C3F80}" presName="descendantText" presStyleLbl="alignAccFollowNode1" presStyleIdx="1" presStyleCnt="3">
        <dgm:presLayoutVars>
          <dgm:bulletEnabled val="1"/>
        </dgm:presLayoutVars>
      </dgm:prSet>
      <dgm:spPr/>
      <dgm:t>
        <a:bodyPr/>
        <a:lstStyle/>
        <a:p>
          <a:endParaRPr lang="en-US"/>
        </a:p>
      </dgm:t>
    </dgm:pt>
    <dgm:pt modelId="{E0FA92AA-5FF3-4D67-B2A3-2E0A0B23BBA3}" type="pres">
      <dgm:prSet presAssocID="{12AC0085-3204-4A55-8A5F-ED4DB4D320ED}" presName="sp" presStyleCnt="0"/>
      <dgm:spPr/>
    </dgm:pt>
    <dgm:pt modelId="{81C70094-2526-4C6F-B0E4-F45C125AD17F}" type="pres">
      <dgm:prSet presAssocID="{8B93509D-D598-49C4-8144-C630BD3702F7}" presName="linNode" presStyleCnt="0"/>
      <dgm:spPr/>
    </dgm:pt>
    <dgm:pt modelId="{0756B5A7-9C49-40D3-9DBD-A88A95F0D3ED}" type="pres">
      <dgm:prSet presAssocID="{8B93509D-D598-49C4-8144-C630BD3702F7}" presName="parentText" presStyleLbl="node1" presStyleIdx="2" presStyleCnt="3">
        <dgm:presLayoutVars>
          <dgm:chMax val="1"/>
          <dgm:bulletEnabled val="1"/>
        </dgm:presLayoutVars>
      </dgm:prSet>
      <dgm:spPr/>
      <dgm:t>
        <a:bodyPr/>
        <a:lstStyle/>
        <a:p>
          <a:endParaRPr lang="en-US"/>
        </a:p>
      </dgm:t>
    </dgm:pt>
    <dgm:pt modelId="{A1E89F3E-9AA7-4C14-B6E7-E2770E688824}" type="pres">
      <dgm:prSet presAssocID="{8B93509D-D598-49C4-8144-C630BD3702F7}" presName="descendantText" presStyleLbl="alignAccFollowNode1" presStyleIdx="2" presStyleCnt="3">
        <dgm:presLayoutVars>
          <dgm:bulletEnabled val="1"/>
        </dgm:presLayoutVars>
      </dgm:prSet>
      <dgm:spPr/>
      <dgm:t>
        <a:bodyPr/>
        <a:lstStyle/>
        <a:p>
          <a:endParaRPr lang="en-US"/>
        </a:p>
      </dgm:t>
    </dgm:pt>
  </dgm:ptLst>
  <dgm:cxnLst>
    <dgm:cxn modelId="{BFE40441-DCB2-4FF2-8F0C-EEB137FC86DC}" type="presOf" srcId="{8B93509D-D598-49C4-8144-C630BD3702F7}" destId="{0756B5A7-9C49-40D3-9DBD-A88A95F0D3ED}" srcOrd="0" destOrd="0" presId="urn:microsoft.com/office/officeart/2005/8/layout/vList5"/>
    <dgm:cxn modelId="{81AA9C6A-E748-438A-AB10-83A9A5904BB3}" srcId="{8B93509D-D598-49C4-8144-C630BD3702F7}" destId="{4BB063F4-DF23-4785-8559-D2B57F337D61}" srcOrd="0" destOrd="0" parTransId="{E421C1D8-5017-483F-9A7B-0B33F593F93F}" sibTransId="{A81670E0-8A9D-4BF1-A50B-1ABF38C501A5}"/>
    <dgm:cxn modelId="{02B26192-9170-4FE3-8398-CEBA7E1092F3}" type="presOf" srcId="{199583CF-6124-44D0-A0F9-917CA33AE9FC}" destId="{65B8592A-1DAF-41C9-8F7D-6CEF9712CA97}" srcOrd="0" destOrd="1" presId="urn:microsoft.com/office/officeart/2005/8/layout/vList5"/>
    <dgm:cxn modelId="{2A6BBFD6-4DF0-4880-8105-314F01838A00}" type="presOf" srcId="{348FC1E4-CC36-49D8-AF23-B2097228DFE5}" destId="{3D7645EA-A615-412B-97C1-94D5596CE4BC}" srcOrd="0" destOrd="1" presId="urn:microsoft.com/office/officeart/2005/8/layout/vList5"/>
    <dgm:cxn modelId="{FF10272E-8040-47BC-A235-8550FBC3DCEB}" srcId="{A19B46E4-4C31-42B7-83A4-0CC0E340ACA8}" destId="{199583CF-6124-44D0-A0F9-917CA33AE9FC}" srcOrd="1" destOrd="0" parTransId="{91D2E089-5CAB-4968-91A8-1777365D95C3}" sibTransId="{FBC9B5A5-4BA6-4B72-ACD7-F143612BCDC6}"/>
    <dgm:cxn modelId="{9F15D82A-6C3C-48D2-ACD5-36CC4B2B8A17}" srcId="{0DC680C0-7450-478D-AC6A-5B8B810BAAAF}" destId="{9FF9883C-8FB3-4773-BDB2-C4E55A6C3F80}" srcOrd="1" destOrd="0" parTransId="{2869CDE8-A80F-4C54-9BA8-BADAD0051321}" sibTransId="{12AC0085-3204-4A55-8A5F-ED4DB4D320ED}"/>
    <dgm:cxn modelId="{0576FC5F-8BAF-432E-B6D3-3D6C27A30BE8}" type="presOf" srcId="{58B05691-68AF-4E1B-987A-B4496D53EA19}" destId="{3D7645EA-A615-412B-97C1-94D5596CE4BC}" srcOrd="0" destOrd="0" presId="urn:microsoft.com/office/officeart/2005/8/layout/vList5"/>
    <dgm:cxn modelId="{8BA3DB6A-2FDC-4B4D-BB5E-BFC7F96E930F}" type="presOf" srcId="{9FF9883C-8FB3-4773-BDB2-C4E55A6C3F80}" destId="{E0048014-9793-4A5C-986B-CE5138584BC1}" srcOrd="0" destOrd="0" presId="urn:microsoft.com/office/officeart/2005/8/layout/vList5"/>
    <dgm:cxn modelId="{8C00B559-54C0-45F8-B2D6-69636348C8A4}" srcId="{0DC680C0-7450-478D-AC6A-5B8B810BAAAF}" destId="{A19B46E4-4C31-42B7-83A4-0CC0E340ACA8}" srcOrd="0" destOrd="0" parTransId="{141EE8F9-E155-434A-88A9-1568297DE407}" sibTransId="{5BFBCE6F-AC34-465D-9FB5-9685EBB0CC4D}"/>
    <dgm:cxn modelId="{F64FC5E0-A823-4C2D-A0C8-77E1F4810C39}" type="presOf" srcId="{EBBB2B8B-4541-412C-86FC-CDA38CF800F2}" destId="{65B8592A-1DAF-41C9-8F7D-6CEF9712CA97}" srcOrd="0" destOrd="0" presId="urn:microsoft.com/office/officeart/2005/8/layout/vList5"/>
    <dgm:cxn modelId="{B359D113-B332-4955-8C3E-777E41B9E3C6}" srcId="{9FF9883C-8FB3-4773-BDB2-C4E55A6C3F80}" destId="{348FC1E4-CC36-49D8-AF23-B2097228DFE5}" srcOrd="1" destOrd="0" parTransId="{0C4FCE51-EAD0-4C85-8C4D-6EF4AB3245C2}" sibTransId="{2CD3DA5A-1174-4C5F-9283-3B9D5A912667}"/>
    <dgm:cxn modelId="{B0CCF074-4B75-4D11-862B-F03E1FA5C6E8}" srcId="{0DC680C0-7450-478D-AC6A-5B8B810BAAAF}" destId="{8B93509D-D598-49C4-8144-C630BD3702F7}" srcOrd="2" destOrd="0" parTransId="{C354E1F5-2E08-41DD-9CE7-9988E611068E}" sibTransId="{1A3C0871-8FBE-4D6D-9C68-659FA848A273}"/>
    <dgm:cxn modelId="{4296DB39-DD94-4C3E-8B07-B6AE22FEC014}" type="presOf" srcId="{1A6A37DB-9671-474A-AB26-236F1A0D7C5A}" destId="{65B8592A-1DAF-41C9-8F7D-6CEF9712CA97}" srcOrd="0" destOrd="2" presId="urn:microsoft.com/office/officeart/2005/8/layout/vList5"/>
    <dgm:cxn modelId="{B2A7F726-F2AD-4166-8CB3-90E1E2D1180E}" type="presOf" srcId="{A19B46E4-4C31-42B7-83A4-0CC0E340ACA8}" destId="{E7DFCFB9-2579-4BC7-A6FA-141D677D8A1A}" srcOrd="0" destOrd="0" presId="urn:microsoft.com/office/officeart/2005/8/layout/vList5"/>
    <dgm:cxn modelId="{14E12B1A-6339-41CC-9390-2A9C2C8A49B3}" type="presOf" srcId="{0DC680C0-7450-478D-AC6A-5B8B810BAAAF}" destId="{5366965F-F321-4061-A155-E5AF9D46A0AB}" srcOrd="0" destOrd="0" presId="urn:microsoft.com/office/officeart/2005/8/layout/vList5"/>
    <dgm:cxn modelId="{262FA5B5-3F9C-4D04-8DE9-81E4390CCCE2}" type="presOf" srcId="{4BB063F4-DF23-4785-8559-D2B57F337D61}" destId="{A1E89F3E-9AA7-4C14-B6E7-E2770E688824}" srcOrd="0" destOrd="0" presId="urn:microsoft.com/office/officeart/2005/8/layout/vList5"/>
    <dgm:cxn modelId="{E275D8DC-E2FB-4B32-A768-EA4A034C03B3}" srcId="{9FF9883C-8FB3-4773-BDB2-C4E55A6C3F80}" destId="{58B05691-68AF-4E1B-987A-B4496D53EA19}" srcOrd="0" destOrd="0" parTransId="{F8886BAB-C6F4-4F18-99B0-3C663655CD89}" sibTransId="{53FEB265-BEF7-4DCF-A255-1BC5CCC0C85B}"/>
    <dgm:cxn modelId="{ED37F60E-C620-4638-9DE6-B87F72CAA281}" srcId="{A19B46E4-4C31-42B7-83A4-0CC0E340ACA8}" destId="{1A6A37DB-9671-474A-AB26-236F1A0D7C5A}" srcOrd="2" destOrd="0" parTransId="{7FDDC370-24FE-4838-9B52-DA4436C2F75D}" sibTransId="{732A6A7E-C066-4DDC-B60B-FE966CEE1E49}"/>
    <dgm:cxn modelId="{4BFA44A2-E152-4A8E-BDF7-ABC3196D868C}" srcId="{A19B46E4-4C31-42B7-83A4-0CC0E340ACA8}" destId="{EBBB2B8B-4541-412C-86FC-CDA38CF800F2}" srcOrd="0" destOrd="0" parTransId="{68190A11-C428-4659-B7DE-8DAFE4C22A18}" sibTransId="{0EB7576C-4316-4E98-A1BD-D4AF14DAB881}"/>
    <dgm:cxn modelId="{DD501EE0-F17F-4780-8A1F-3806A0CE7E81}" type="presParOf" srcId="{5366965F-F321-4061-A155-E5AF9D46A0AB}" destId="{C3CE90D2-49E4-4270-9484-194483DA1BA9}" srcOrd="0" destOrd="0" presId="urn:microsoft.com/office/officeart/2005/8/layout/vList5"/>
    <dgm:cxn modelId="{4D527D4C-60F8-4BCD-A2C4-67AFD8323DD0}" type="presParOf" srcId="{C3CE90D2-49E4-4270-9484-194483DA1BA9}" destId="{E7DFCFB9-2579-4BC7-A6FA-141D677D8A1A}" srcOrd="0" destOrd="0" presId="urn:microsoft.com/office/officeart/2005/8/layout/vList5"/>
    <dgm:cxn modelId="{8CD69ED7-0DFE-42AD-91C9-B5697C5775D5}" type="presParOf" srcId="{C3CE90D2-49E4-4270-9484-194483DA1BA9}" destId="{65B8592A-1DAF-41C9-8F7D-6CEF9712CA97}" srcOrd="1" destOrd="0" presId="urn:microsoft.com/office/officeart/2005/8/layout/vList5"/>
    <dgm:cxn modelId="{847F1946-205B-4D39-8E23-1CED65B99C7C}" type="presParOf" srcId="{5366965F-F321-4061-A155-E5AF9D46A0AB}" destId="{BF32E6DF-D9DF-4AB6-BA00-EED1788799AF}" srcOrd="1" destOrd="0" presId="urn:microsoft.com/office/officeart/2005/8/layout/vList5"/>
    <dgm:cxn modelId="{BB4EA91D-5488-4627-AA90-4F1801EAD2FF}" type="presParOf" srcId="{5366965F-F321-4061-A155-E5AF9D46A0AB}" destId="{79F370FB-72B5-444B-B425-A90686DD56E1}" srcOrd="2" destOrd="0" presId="urn:microsoft.com/office/officeart/2005/8/layout/vList5"/>
    <dgm:cxn modelId="{66A90B09-5719-4C8A-A0CB-285629AB8E56}" type="presParOf" srcId="{79F370FB-72B5-444B-B425-A90686DD56E1}" destId="{E0048014-9793-4A5C-986B-CE5138584BC1}" srcOrd="0" destOrd="0" presId="urn:microsoft.com/office/officeart/2005/8/layout/vList5"/>
    <dgm:cxn modelId="{B0A0EBA7-F986-4FED-A8B7-E5C6009D1A1B}" type="presParOf" srcId="{79F370FB-72B5-444B-B425-A90686DD56E1}" destId="{3D7645EA-A615-412B-97C1-94D5596CE4BC}" srcOrd="1" destOrd="0" presId="urn:microsoft.com/office/officeart/2005/8/layout/vList5"/>
    <dgm:cxn modelId="{2EDAD124-FE52-41D1-815A-99B4FC40F806}" type="presParOf" srcId="{5366965F-F321-4061-A155-E5AF9D46A0AB}" destId="{E0FA92AA-5FF3-4D67-B2A3-2E0A0B23BBA3}" srcOrd="3" destOrd="0" presId="urn:microsoft.com/office/officeart/2005/8/layout/vList5"/>
    <dgm:cxn modelId="{8F08B431-FF93-46C5-A70F-5593AFDFEDB6}" type="presParOf" srcId="{5366965F-F321-4061-A155-E5AF9D46A0AB}" destId="{81C70094-2526-4C6F-B0E4-F45C125AD17F}" srcOrd="4" destOrd="0" presId="urn:microsoft.com/office/officeart/2005/8/layout/vList5"/>
    <dgm:cxn modelId="{330490C6-37A3-41C9-A275-B29A07DE1C16}" type="presParOf" srcId="{81C70094-2526-4C6F-B0E4-F45C125AD17F}" destId="{0756B5A7-9C49-40D3-9DBD-A88A95F0D3ED}" srcOrd="0" destOrd="0" presId="urn:microsoft.com/office/officeart/2005/8/layout/vList5"/>
    <dgm:cxn modelId="{52DCCD14-14D1-4B0E-A472-BBC3D7E787E4}" type="presParOf" srcId="{81C70094-2526-4C6F-B0E4-F45C125AD17F}" destId="{A1E89F3E-9AA7-4C14-B6E7-E2770E68882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D2761-7D72-47F0-B69B-C7C4AF10ED7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C0565A6-C0E4-4CCF-A823-2C620C80BF3F}">
      <dgm:prSet phldrT="[Text]"/>
      <dgm:spPr/>
      <dgm:t>
        <a:bodyPr/>
        <a:lstStyle/>
        <a:p>
          <a:r>
            <a:rPr lang="en-US" dirty="0" smtClean="0"/>
            <a:t>1. Check the mid-transaction receipt before approving the purchase. </a:t>
          </a:r>
          <a:endParaRPr lang="en-US" dirty="0"/>
        </a:p>
      </dgm:t>
    </dgm:pt>
    <dgm:pt modelId="{8531E129-9BCF-471B-9436-928D9E8A336C}" type="parTrans" cxnId="{3C44D910-11B6-4324-93DA-F64008BB3F9F}">
      <dgm:prSet/>
      <dgm:spPr/>
      <dgm:t>
        <a:bodyPr/>
        <a:lstStyle/>
        <a:p>
          <a:endParaRPr lang="en-US"/>
        </a:p>
      </dgm:t>
    </dgm:pt>
    <dgm:pt modelId="{E7D4ECA2-D712-4278-80BC-06C94E54357D}" type="sibTrans" cxnId="{3C44D910-11B6-4324-93DA-F64008BB3F9F}">
      <dgm:prSet/>
      <dgm:spPr/>
      <dgm:t>
        <a:bodyPr/>
        <a:lstStyle/>
        <a:p>
          <a:endParaRPr lang="en-US"/>
        </a:p>
      </dgm:t>
    </dgm:pt>
    <dgm:pt modelId="{5A328CAE-7C65-4F89-A5CA-194323161D62}">
      <dgm:prSet phldrT="[Text]"/>
      <dgm:spPr/>
      <dgm:t>
        <a:bodyPr/>
        <a:lstStyle/>
        <a:p>
          <a:r>
            <a:rPr lang="en-US" dirty="0" smtClean="0"/>
            <a:t>2. Ask to remove/void any foods that don’t ring up as WIC before approving the purchase.</a:t>
          </a:r>
          <a:endParaRPr lang="en-US" dirty="0"/>
        </a:p>
      </dgm:t>
    </dgm:pt>
    <dgm:pt modelId="{DDEC9138-497D-49EE-A0A1-EB73A363383D}" type="parTrans" cxnId="{EFB2CAEA-4C73-428D-95F8-BE1E9EB74071}">
      <dgm:prSet/>
      <dgm:spPr/>
      <dgm:t>
        <a:bodyPr/>
        <a:lstStyle/>
        <a:p>
          <a:endParaRPr lang="en-US"/>
        </a:p>
      </dgm:t>
    </dgm:pt>
    <dgm:pt modelId="{4A6B87E3-1697-4CE8-B34D-C80AF7712FEA}" type="sibTrans" cxnId="{EFB2CAEA-4C73-428D-95F8-BE1E9EB74071}">
      <dgm:prSet/>
      <dgm:spPr/>
      <dgm:t>
        <a:bodyPr/>
        <a:lstStyle/>
        <a:p>
          <a:endParaRPr lang="en-US"/>
        </a:p>
      </dgm:t>
    </dgm:pt>
    <dgm:pt modelId="{FCA485EC-93F2-434A-92AD-95DFE999E3FD}">
      <dgm:prSet phldrT="[Text]"/>
      <dgm:spPr/>
      <dgm:t>
        <a:bodyPr/>
        <a:lstStyle/>
        <a:p>
          <a:r>
            <a:rPr lang="en-US" dirty="0" smtClean="0"/>
            <a:t>3. Return items purchased for a refund if not paid for by WIC.</a:t>
          </a:r>
          <a:endParaRPr lang="en-US" dirty="0"/>
        </a:p>
      </dgm:t>
    </dgm:pt>
    <dgm:pt modelId="{546A0FC4-5448-4027-8D45-C3A84F35915B}" type="parTrans" cxnId="{07064C0F-C0C3-430B-BA04-CF5B3C6AC225}">
      <dgm:prSet/>
      <dgm:spPr/>
      <dgm:t>
        <a:bodyPr/>
        <a:lstStyle/>
        <a:p>
          <a:endParaRPr lang="en-US"/>
        </a:p>
      </dgm:t>
    </dgm:pt>
    <dgm:pt modelId="{CD032699-72EF-414B-9A90-656E080FDB1B}" type="sibTrans" cxnId="{07064C0F-C0C3-430B-BA04-CF5B3C6AC225}">
      <dgm:prSet/>
      <dgm:spPr/>
      <dgm:t>
        <a:bodyPr/>
        <a:lstStyle/>
        <a:p>
          <a:endParaRPr lang="en-US"/>
        </a:p>
      </dgm:t>
    </dgm:pt>
    <dgm:pt modelId="{17CE7EDD-5476-4E31-8BBE-59311BB1287C}" type="pres">
      <dgm:prSet presAssocID="{F9AD2761-7D72-47F0-B69B-C7C4AF10ED7D}" presName="outerComposite" presStyleCnt="0">
        <dgm:presLayoutVars>
          <dgm:chMax val="5"/>
          <dgm:dir/>
          <dgm:resizeHandles val="exact"/>
        </dgm:presLayoutVars>
      </dgm:prSet>
      <dgm:spPr/>
      <dgm:t>
        <a:bodyPr/>
        <a:lstStyle/>
        <a:p>
          <a:endParaRPr lang="en-US"/>
        </a:p>
      </dgm:t>
    </dgm:pt>
    <dgm:pt modelId="{473B0F73-CEA3-4B6F-91BF-24D2CDF5007A}" type="pres">
      <dgm:prSet presAssocID="{F9AD2761-7D72-47F0-B69B-C7C4AF10ED7D}" presName="dummyMaxCanvas" presStyleCnt="0">
        <dgm:presLayoutVars/>
      </dgm:prSet>
      <dgm:spPr/>
    </dgm:pt>
    <dgm:pt modelId="{9BEB89C1-2BC0-4DC4-B5F4-D2F11BF125BC}" type="pres">
      <dgm:prSet presAssocID="{F9AD2761-7D72-47F0-B69B-C7C4AF10ED7D}" presName="ThreeNodes_1" presStyleLbl="node1" presStyleIdx="0" presStyleCnt="3">
        <dgm:presLayoutVars>
          <dgm:bulletEnabled val="1"/>
        </dgm:presLayoutVars>
      </dgm:prSet>
      <dgm:spPr/>
      <dgm:t>
        <a:bodyPr/>
        <a:lstStyle/>
        <a:p>
          <a:endParaRPr lang="en-US"/>
        </a:p>
      </dgm:t>
    </dgm:pt>
    <dgm:pt modelId="{AFA474A9-8006-4E5B-90A3-6AD6C120B5FA}" type="pres">
      <dgm:prSet presAssocID="{F9AD2761-7D72-47F0-B69B-C7C4AF10ED7D}" presName="ThreeNodes_2" presStyleLbl="node1" presStyleIdx="1" presStyleCnt="3">
        <dgm:presLayoutVars>
          <dgm:bulletEnabled val="1"/>
        </dgm:presLayoutVars>
      </dgm:prSet>
      <dgm:spPr/>
      <dgm:t>
        <a:bodyPr/>
        <a:lstStyle/>
        <a:p>
          <a:endParaRPr lang="en-US"/>
        </a:p>
      </dgm:t>
    </dgm:pt>
    <dgm:pt modelId="{4974BB44-D511-428D-B928-729AB0D5A0B5}" type="pres">
      <dgm:prSet presAssocID="{F9AD2761-7D72-47F0-B69B-C7C4AF10ED7D}" presName="ThreeNodes_3" presStyleLbl="node1" presStyleIdx="2" presStyleCnt="3">
        <dgm:presLayoutVars>
          <dgm:bulletEnabled val="1"/>
        </dgm:presLayoutVars>
      </dgm:prSet>
      <dgm:spPr/>
      <dgm:t>
        <a:bodyPr/>
        <a:lstStyle/>
        <a:p>
          <a:endParaRPr lang="en-US"/>
        </a:p>
      </dgm:t>
    </dgm:pt>
    <dgm:pt modelId="{0407BF21-9119-48FB-B800-7833CCAE5F37}" type="pres">
      <dgm:prSet presAssocID="{F9AD2761-7D72-47F0-B69B-C7C4AF10ED7D}" presName="ThreeConn_1-2" presStyleLbl="fgAccFollowNode1" presStyleIdx="0" presStyleCnt="2">
        <dgm:presLayoutVars>
          <dgm:bulletEnabled val="1"/>
        </dgm:presLayoutVars>
      </dgm:prSet>
      <dgm:spPr/>
      <dgm:t>
        <a:bodyPr/>
        <a:lstStyle/>
        <a:p>
          <a:endParaRPr lang="en-US"/>
        </a:p>
      </dgm:t>
    </dgm:pt>
    <dgm:pt modelId="{80D6B16A-D156-4C35-A15B-E732FAE5B971}" type="pres">
      <dgm:prSet presAssocID="{F9AD2761-7D72-47F0-B69B-C7C4AF10ED7D}" presName="ThreeConn_2-3" presStyleLbl="fgAccFollowNode1" presStyleIdx="1" presStyleCnt="2">
        <dgm:presLayoutVars>
          <dgm:bulletEnabled val="1"/>
        </dgm:presLayoutVars>
      </dgm:prSet>
      <dgm:spPr/>
      <dgm:t>
        <a:bodyPr/>
        <a:lstStyle/>
        <a:p>
          <a:endParaRPr lang="en-US"/>
        </a:p>
      </dgm:t>
    </dgm:pt>
    <dgm:pt modelId="{B533EBBF-7B5A-45AB-A1A5-EE47595D3324}" type="pres">
      <dgm:prSet presAssocID="{F9AD2761-7D72-47F0-B69B-C7C4AF10ED7D}" presName="ThreeNodes_1_text" presStyleLbl="node1" presStyleIdx="2" presStyleCnt="3">
        <dgm:presLayoutVars>
          <dgm:bulletEnabled val="1"/>
        </dgm:presLayoutVars>
      </dgm:prSet>
      <dgm:spPr/>
      <dgm:t>
        <a:bodyPr/>
        <a:lstStyle/>
        <a:p>
          <a:endParaRPr lang="en-US"/>
        </a:p>
      </dgm:t>
    </dgm:pt>
    <dgm:pt modelId="{0AE085AB-6D92-433D-BE3F-B4508CB49F49}" type="pres">
      <dgm:prSet presAssocID="{F9AD2761-7D72-47F0-B69B-C7C4AF10ED7D}" presName="ThreeNodes_2_text" presStyleLbl="node1" presStyleIdx="2" presStyleCnt="3">
        <dgm:presLayoutVars>
          <dgm:bulletEnabled val="1"/>
        </dgm:presLayoutVars>
      </dgm:prSet>
      <dgm:spPr/>
      <dgm:t>
        <a:bodyPr/>
        <a:lstStyle/>
        <a:p>
          <a:endParaRPr lang="en-US"/>
        </a:p>
      </dgm:t>
    </dgm:pt>
    <dgm:pt modelId="{14CD3992-4D28-468E-98CB-8522809B204C}" type="pres">
      <dgm:prSet presAssocID="{F9AD2761-7D72-47F0-B69B-C7C4AF10ED7D}" presName="ThreeNodes_3_text" presStyleLbl="node1" presStyleIdx="2" presStyleCnt="3">
        <dgm:presLayoutVars>
          <dgm:bulletEnabled val="1"/>
        </dgm:presLayoutVars>
      </dgm:prSet>
      <dgm:spPr/>
      <dgm:t>
        <a:bodyPr/>
        <a:lstStyle/>
        <a:p>
          <a:endParaRPr lang="en-US"/>
        </a:p>
      </dgm:t>
    </dgm:pt>
  </dgm:ptLst>
  <dgm:cxnLst>
    <dgm:cxn modelId="{07064C0F-C0C3-430B-BA04-CF5B3C6AC225}" srcId="{F9AD2761-7D72-47F0-B69B-C7C4AF10ED7D}" destId="{FCA485EC-93F2-434A-92AD-95DFE999E3FD}" srcOrd="2" destOrd="0" parTransId="{546A0FC4-5448-4027-8D45-C3A84F35915B}" sibTransId="{CD032699-72EF-414B-9A90-656E080FDB1B}"/>
    <dgm:cxn modelId="{EC108CD7-580D-475B-AD9F-4DDB699AD207}" type="presOf" srcId="{FCA485EC-93F2-434A-92AD-95DFE999E3FD}" destId="{4974BB44-D511-428D-B928-729AB0D5A0B5}" srcOrd="0" destOrd="0" presId="urn:microsoft.com/office/officeart/2005/8/layout/vProcess5"/>
    <dgm:cxn modelId="{EFB2CAEA-4C73-428D-95F8-BE1E9EB74071}" srcId="{F9AD2761-7D72-47F0-B69B-C7C4AF10ED7D}" destId="{5A328CAE-7C65-4F89-A5CA-194323161D62}" srcOrd="1" destOrd="0" parTransId="{DDEC9138-497D-49EE-A0A1-EB73A363383D}" sibTransId="{4A6B87E3-1697-4CE8-B34D-C80AF7712FEA}"/>
    <dgm:cxn modelId="{F9B01459-629B-4071-BEC2-9A5CD8B0B10F}" type="presOf" srcId="{F9AD2761-7D72-47F0-B69B-C7C4AF10ED7D}" destId="{17CE7EDD-5476-4E31-8BBE-59311BB1287C}" srcOrd="0" destOrd="0" presId="urn:microsoft.com/office/officeart/2005/8/layout/vProcess5"/>
    <dgm:cxn modelId="{3E6270FE-FD56-4C0C-B0DA-66127B1BEF90}" type="presOf" srcId="{E7D4ECA2-D712-4278-80BC-06C94E54357D}" destId="{0407BF21-9119-48FB-B800-7833CCAE5F37}" srcOrd="0" destOrd="0" presId="urn:microsoft.com/office/officeart/2005/8/layout/vProcess5"/>
    <dgm:cxn modelId="{9B840504-62BF-4AD8-8273-D44ABC7FCF16}" type="presOf" srcId="{5A328CAE-7C65-4F89-A5CA-194323161D62}" destId="{AFA474A9-8006-4E5B-90A3-6AD6C120B5FA}" srcOrd="0" destOrd="0" presId="urn:microsoft.com/office/officeart/2005/8/layout/vProcess5"/>
    <dgm:cxn modelId="{3C44D910-11B6-4324-93DA-F64008BB3F9F}" srcId="{F9AD2761-7D72-47F0-B69B-C7C4AF10ED7D}" destId="{CC0565A6-C0E4-4CCF-A823-2C620C80BF3F}" srcOrd="0" destOrd="0" parTransId="{8531E129-9BCF-471B-9436-928D9E8A336C}" sibTransId="{E7D4ECA2-D712-4278-80BC-06C94E54357D}"/>
    <dgm:cxn modelId="{10EDF1F4-40DA-4419-99DD-2BED899C8A0D}" type="presOf" srcId="{CC0565A6-C0E4-4CCF-A823-2C620C80BF3F}" destId="{9BEB89C1-2BC0-4DC4-B5F4-D2F11BF125BC}" srcOrd="0" destOrd="0" presId="urn:microsoft.com/office/officeart/2005/8/layout/vProcess5"/>
    <dgm:cxn modelId="{2399D67F-725C-4EE5-8C2D-F994F654479D}" type="presOf" srcId="{5A328CAE-7C65-4F89-A5CA-194323161D62}" destId="{0AE085AB-6D92-433D-BE3F-B4508CB49F49}" srcOrd="1" destOrd="0" presId="urn:microsoft.com/office/officeart/2005/8/layout/vProcess5"/>
    <dgm:cxn modelId="{1B48F53E-6359-4D7F-8595-9E6B8467551A}" type="presOf" srcId="{4A6B87E3-1697-4CE8-B34D-C80AF7712FEA}" destId="{80D6B16A-D156-4C35-A15B-E732FAE5B971}" srcOrd="0" destOrd="0" presId="urn:microsoft.com/office/officeart/2005/8/layout/vProcess5"/>
    <dgm:cxn modelId="{1C626215-CE2D-42C3-B65D-E1BE05C33AB6}" type="presOf" srcId="{CC0565A6-C0E4-4CCF-A823-2C620C80BF3F}" destId="{B533EBBF-7B5A-45AB-A1A5-EE47595D3324}" srcOrd="1" destOrd="0" presId="urn:microsoft.com/office/officeart/2005/8/layout/vProcess5"/>
    <dgm:cxn modelId="{9F73D7A3-949C-4414-A2ED-F21DC9D3201A}" type="presOf" srcId="{FCA485EC-93F2-434A-92AD-95DFE999E3FD}" destId="{14CD3992-4D28-468E-98CB-8522809B204C}" srcOrd="1" destOrd="0" presId="urn:microsoft.com/office/officeart/2005/8/layout/vProcess5"/>
    <dgm:cxn modelId="{5E0249C4-EE08-40AE-85F4-5B9F7555E48C}" type="presParOf" srcId="{17CE7EDD-5476-4E31-8BBE-59311BB1287C}" destId="{473B0F73-CEA3-4B6F-91BF-24D2CDF5007A}" srcOrd="0" destOrd="0" presId="urn:microsoft.com/office/officeart/2005/8/layout/vProcess5"/>
    <dgm:cxn modelId="{06384934-09A9-4814-80D6-25E6D4EEBD22}" type="presParOf" srcId="{17CE7EDD-5476-4E31-8BBE-59311BB1287C}" destId="{9BEB89C1-2BC0-4DC4-B5F4-D2F11BF125BC}" srcOrd="1" destOrd="0" presId="urn:microsoft.com/office/officeart/2005/8/layout/vProcess5"/>
    <dgm:cxn modelId="{F6718798-71F3-49A9-ACF8-744474330892}" type="presParOf" srcId="{17CE7EDD-5476-4E31-8BBE-59311BB1287C}" destId="{AFA474A9-8006-4E5B-90A3-6AD6C120B5FA}" srcOrd="2" destOrd="0" presId="urn:microsoft.com/office/officeart/2005/8/layout/vProcess5"/>
    <dgm:cxn modelId="{AB84BF73-C2ED-4348-89C9-CF9D3F5E27BC}" type="presParOf" srcId="{17CE7EDD-5476-4E31-8BBE-59311BB1287C}" destId="{4974BB44-D511-428D-B928-729AB0D5A0B5}" srcOrd="3" destOrd="0" presId="urn:microsoft.com/office/officeart/2005/8/layout/vProcess5"/>
    <dgm:cxn modelId="{88BBB24D-92AE-476B-B4B2-697572C81EF7}" type="presParOf" srcId="{17CE7EDD-5476-4E31-8BBE-59311BB1287C}" destId="{0407BF21-9119-48FB-B800-7833CCAE5F37}" srcOrd="4" destOrd="0" presId="urn:microsoft.com/office/officeart/2005/8/layout/vProcess5"/>
    <dgm:cxn modelId="{1A47C27F-32F6-41E7-9AD0-B79C24640F8B}" type="presParOf" srcId="{17CE7EDD-5476-4E31-8BBE-59311BB1287C}" destId="{80D6B16A-D156-4C35-A15B-E732FAE5B971}" srcOrd="5" destOrd="0" presId="urn:microsoft.com/office/officeart/2005/8/layout/vProcess5"/>
    <dgm:cxn modelId="{C24F0FFF-BC57-407E-A6DA-B8847F973FE0}" type="presParOf" srcId="{17CE7EDD-5476-4E31-8BBE-59311BB1287C}" destId="{B533EBBF-7B5A-45AB-A1A5-EE47595D3324}" srcOrd="6" destOrd="0" presId="urn:microsoft.com/office/officeart/2005/8/layout/vProcess5"/>
    <dgm:cxn modelId="{BC6FCD54-9BED-413E-B124-1E1CD2328D7D}" type="presParOf" srcId="{17CE7EDD-5476-4E31-8BBE-59311BB1287C}" destId="{0AE085AB-6D92-433D-BE3F-B4508CB49F49}" srcOrd="7" destOrd="0" presId="urn:microsoft.com/office/officeart/2005/8/layout/vProcess5"/>
    <dgm:cxn modelId="{155AFEDE-2684-4E58-A3F5-18B498C69E3B}" type="presParOf" srcId="{17CE7EDD-5476-4E31-8BBE-59311BB1287C}" destId="{14CD3992-4D28-468E-98CB-8522809B204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8/17/2016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8/17/2016</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a:t>
            </a:fld>
            <a:endParaRPr lang="en-US" dirty="0"/>
          </a:p>
        </p:txBody>
      </p:sp>
    </p:spTree>
    <p:extLst>
      <p:ext uri="{BB962C8B-B14F-4D97-AF65-F5344CB8AC3E}">
        <p14:creationId xmlns:p14="http://schemas.microsoft.com/office/powerpoint/2010/main" val="11398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17</a:t>
            </a:fld>
            <a:endParaRPr lang="en-US" dirty="0"/>
          </a:p>
        </p:txBody>
      </p:sp>
    </p:spTree>
    <p:extLst>
      <p:ext uri="{BB962C8B-B14F-4D97-AF65-F5344CB8AC3E}">
        <p14:creationId xmlns:p14="http://schemas.microsoft.com/office/powerpoint/2010/main" val="216969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31</a:t>
            </a:fld>
            <a:endParaRPr lang="en-US" dirty="0"/>
          </a:p>
        </p:txBody>
      </p:sp>
    </p:spTree>
    <p:extLst>
      <p:ext uri="{BB962C8B-B14F-4D97-AF65-F5344CB8AC3E}">
        <p14:creationId xmlns:p14="http://schemas.microsoft.com/office/powerpoint/2010/main" val="397773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35</a:t>
            </a:fld>
            <a:endParaRPr lang="en-US" dirty="0"/>
          </a:p>
        </p:txBody>
      </p:sp>
    </p:spTree>
    <p:extLst>
      <p:ext uri="{BB962C8B-B14F-4D97-AF65-F5344CB8AC3E}">
        <p14:creationId xmlns:p14="http://schemas.microsoft.com/office/powerpoint/2010/main" val="2040071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8B478A9-E711-4193-B718-913629757189}" type="datetime1">
              <a:rPr lang="en-US" smtClean="0"/>
              <a:t>8/17/2016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9FC3CE7-96FA-4195-8697-396C59565A14}" type="datetime1">
              <a:rPr lang="en-US" smtClean="0"/>
              <a:t>8/17/2016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Vertical Title 1"/>
          <p:cNvSpPr>
            <a:spLocks noGrp="1"/>
          </p:cNvSpPr>
          <p:nvPr>
            <p:ph type="title" orient="vert"/>
          </p:nvPr>
        </p:nvSpPr>
        <p:spPr>
          <a:xfrm>
            <a:off x="9751060" y="1150514"/>
            <a:ext cx="1828324"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6D0A879-9959-4868-A36F-9344707151CF}" type="datetime1">
              <a:rPr lang="en-US" smtClean="0"/>
              <a:t>8/17/2016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D8B21E2-76A3-426D-95DA-E51740FC6613}" type="datetime1">
              <a:rPr lang="en-US" smtClean="0"/>
              <a:t>8/17/2016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D664D8-9409-450C-B6BE-E563F223AE7B}" type="datetime1">
              <a:rPr lang="en-US" smtClean="0"/>
              <a:t>8/17/2016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8F46010-30E9-4B20-A3BA-3CCA5F9C4D76}" type="datetime1">
              <a:rPr lang="en-US" smtClean="0"/>
              <a:t>8/17/2016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888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21888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9441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E355B43-6E68-457B-B068-0E521EC108EF}" type="datetime1">
              <a:rPr lang="en-US" smtClean="0"/>
              <a:t>8/17/2016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11F7EE6-913F-47E9-9632-0F4D8B9CD477}" type="datetime1">
              <a:rPr lang="en-US" smtClean="0"/>
              <a:t>8/17/2016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Date Placeholder 1"/>
          <p:cNvSpPr>
            <a:spLocks noGrp="1"/>
          </p:cNvSpPr>
          <p:nvPr>
            <p:ph type="dt" sz="half" idx="10"/>
          </p:nvPr>
        </p:nvSpPr>
        <p:spPr/>
        <p:txBody>
          <a:bodyPr/>
          <a:lstStyle/>
          <a:p>
            <a:fld id="{DF880456-6D70-47E4-986D-001C62A02AD1}" type="datetime1">
              <a:rPr lang="en-US" smtClean="0"/>
              <a:t>8/17/2016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C660ED-1FA3-437E-92ED-E1C3E1F8473F}" type="datetime1">
              <a:rPr lang="en-US" smtClean="0"/>
              <a:t>8/17/2016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0D3431-FD21-4535-B562-E57DCB4B8789}" type="datetime1">
              <a:rPr lang="en-US" smtClean="0"/>
              <a:t>8/17/2016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4C99D79-8A4B-4031-B1E0-AF26F8EDF2BC}" type="slidenum">
              <a:rPr/>
              <a:t>‹#›</a:t>
            </a:fld>
            <a:endParaRPr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endParaRPr dirty="0"/>
          </a:p>
        </p:txBody>
      </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B0CCBAB0-F50B-4887-A249-3F69499BEB82}" type="datetime1">
              <a:rPr lang="en-US" smtClean="0"/>
              <a:t>8/17/2016</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1.tiff"/><Relationship Id="rId5" Type="http://schemas.openxmlformats.org/officeDocument/2006/relationships/image" Target="../media/image4.jpeg"/><Relationship Id="rId4" Type="http://schemas.openxmlformats.org/officeDocument/2006/relationships/image" Target="../media/image5.tif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tiff"/><Relationship Id="rId3" Type="http://schemas.openxmlformats.org/officeDocument/2006/relationships/image" Target="../media/image3.tiff"/><Relationship Id="rId7" Type="http://schemas.openxmlformats.org/officeDocument/2006/relationships/image" Target="../media/image7.tif"/><Relationship Id="rId2" Type="http://schemas.openxmlformats.org/officeDocument/2006/relationships/image" Target="../media/image2.tiff"/><Relationship Id="rId1" Type="http://schemas.openxmlformats.org/officeDocument/2006/relationships/slideLayout" Target="../slideLayouts/slideLayout3.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tiff"/><Relationship Id="rId5" Type="http://schemas.openxmlformats.org/officeDocument/2006/relationships/image" Target="../media/image33.tiff"/><Relationship Id="rId4" Type="http://schemas.openxmlformats.org/officeDocument/2006/relationships/image" Target="../media/image32.tiff"/></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7.tif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gif"/><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7.tiff"/><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tiff"/><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4.tif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7.tiff"/><Relationship Id="rId5" Type="http://schemas.openxmlformats.org/officeDocument/2006/relationships/image" Target="../media/image56.tiff"/><Relationship Id="rId4" Type="http://schemas.openxmlformats.org/officeDocument/2006/relationships/image" Target="../media/image5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tiff"/></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New foods for a new food list</a:t>
            </a:r>
            <a:endParaRPr lang="en-US" sz="5400" dirty="0"/>
          </a:p>
        </p:txBody>
      </p:sp>
      <p:sp>
        <p:nvSpPr>
          <p:cNvPr id="3" name="Subtitle 2"/>
          <p:cNvSpPr>
            <a:spLocks noGrp="1"/>
          </p:cNvSpPr>
          <p:nvPr>
            <p:ph type="subTitle" idx="1"/>
          </p:nvPr>
        </p:nvSpPr>
        <p:spPr/>
        <p:txBody>
          <a:bodyPr/>
          <a:lstStyle/>
          <a:p>
            <a:r>
              <a:rPr lang="en-US" dirty="0" smtClean="0"/>
              <a:t>Not these, silly! These are already on there.</a:t>
            </a:r>
            <a:endParaRPr lang="en-US" dirty="0"/>
          </a:p>
        </p:txBody>
      </p:sp>
      <p:sp>
        <p:nvSpPr>
          <p:cNvPr id="4" name="TextBox 3"/>
          <p:cNvSpPr txBox="1"/>
          <p:nvPr/>
        </p:nvSpPr>
        <p:spPr>
          <a:xfrm rot="19610289">
            <a:off x="3606505" y="4325287"/>
            <a:ext cx="1373658" cy="461665"/>
          </a:xfrm>
          <a:prstGeom prst="rect">
            <a:avLst/>
          </a:prstGeom>
          <a:noFill/>
        </p:spPr>
        <p:txBody>
          <a:bodyPr wrap="square" rtlCol="0">
            <a:spAutoFit/>
          </a:bodyPr>
          <a:lstStyle/>
          <a:p>
            <a:r>
              <a:rPr lang="en-US" dirty="0" smtClean="0"/>
              <a:t>10/1/2016</a:t>
            </a:r>
            <a:endParaRPr lang="en-US" dirty="0"/>
          </a:p>
        </p:txBody>
      </p:sp>
      <p:sp>
        <p:nvSpPr>
          <p:cNvPr id="5" name="Slide Number Placeholder 4"/>
          <p:cNvSpPr>
            <a:spLocks noGrp="1"/>
          </p:cNvSpPr>
          <p:nvPr>
            <p:ph type="sldNum" sz="quarter" idx="12"/>
          </p:nvPr>
        </p:nvSpPr>
        <p:spPr/>
        <p:txBody>
          <a:bodyPr/>
          <a:lstStyle/>
          <a:p>
            <a:fld id="{34C99D79-8A4B-4031-B1E0-AF26F8EDF2BC}" type="slidenum">
              <a:rPr lang="en-US" smtClean="0"/>
              <a:t>1</a:t>
            </a:fld>
            <a:endParaRPr lang="en-US" dirty="0"/>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shopping tips</a:t>
            </a:r>
            <a:endParaRPr lang="en-US" dirty="0"/>
          </a:p>
        </p:txBody>
      </p:sp>
      <p:sp>
        <p:nvSpPr>
          <p:cNvPr id="3" name="Content Placeholder 2"/>
          <p:cNvSpPr>
            <a:spLocks noGrp="1"/>
          </p:cNvSpPr>
          <p:nvPr>
            <p:ph sz="half" idx="1"/>
          </p:nvPr>
        </p:nvSpPr>
        <p:spPr/>
        <p:txBody>
          <a:bodyPr/>
          <a:lstStyle/>
          <a:p>
            <a:r>
              <a:rPr lang="en-US" dirty="0" smtClean="0"/>
              <a:t>eWIC shopping</a:t>
            </a:r>
          </a:p>
          <a:p>
            <a:r>
              <a:rPr lang="en-US" dirty="0" smtClean="0"/>
              <a:t>Whole grains</a:t>
            </a:r>
          </a:p>
          <a:p>
            <a:r>
              <a:rPr lang="en-US" dirty="0" smtClean="0"/>
              <a:t>Milk</a:t>
            </a:r>
          </a:p>
          <a:p>
            <a:r>
              <a:rPr lang="en-US" dirty="0" smtClean="0"/>
              <a:t>Cereal</a:t>
            </a:r>
          </a:p>
          <a:p>
            <a:r>
              <a:rPr lang="en-US" dirty="0" smtClean="0"/>
              <a:t>Baby food</a:t>
            </a:r>
          </a:p>
          <a:p>
            <a:r>
              <a:rPr lang="en-US" dirty="0" smtClean="0"/>
              <a:t>Fish</a:t>
            </a:r>
            <a:endParaRPr lang="en-US" dirty="0"/>
          </a:p>
        </p:txBody>
      </p:sp>
      <p:sp>
        <p:nvSpPr>
          <p:cNvPr id="5" name="Rounded Rectangle 4"/>
          <p:cNvSpPr/>
          <p:nvPr/>
        </p:nvSpPr>
        <p:spPr>
          <a:xfrm>
            <a:off x="6627812" y="2057400"/>
            <a:ext cx="4342130" cy="2819400"/>
          </a:xfrm>
          <a:prstGeom prst="roundRect">
            <a:avLst/>
          </a:prstGeom>
          <a:solidFill>
            <a:srgbClr val="F2C136"/>
          </a:solidFill>
          <a:ln w="28575">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smtClean="0">
                <a:solidFill>
                  <a:srgbClr val="7030A0"/>
                </a:solidFill>
                <a:latin typeface="Segoe Print" panose="02000600000000000000" pitchFamily="2" charset="0"/>
              </a:rPr>
              <a:t>Tip:             </a:t>
            </a:r>
          </a:p>
          <a:p>
            <a:pPr algn="ctr"/>
            <a:endParaRPr lang="en-US" sz="3600" dirty="0">
              <a:solidFill>
                <a:srgbClr val="7030A0"/>
              </a:solidFill>
              <a:latin typeface="Segoe Print" panose="02000600000000000000" pitchFamily="2" charset="0"/>
            </a:endParaRPr>
          </a:p>
          <a:p>
            <a:pPr algn="ctr"/>
            <a:r>
              <a:rPr lang="en-US" sz="2800" dirty="0" smtClean="0">
                <a:solidFill>
                  <a:srgbClr val="7030A0"/>
                </a:solidFill>
                <a:latin typeface="Segoe Print" panose="02000600000000000000" pitchFamily="2" charset="0"/>
              </a:rPr>
              <a:t>How might you use these?</a:t>
            </a:r>
            <a:endParaRPr lang="en-US" sz="2800" dirty="0">
              <a:solidFill>
                <a:srgbClr val="7030A0"/>
              </a:solidFill>
              <a:latin typeface="Segoe Print" panose="020006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93889" y="342900"/>
            <a:ext cx="3609975" cy="1638300"/>
          </a:xfrm>
          <a:prstGeom prst="rect">
            <a:avLst/>
          </a:prstGeom>
        </p:spPr>
      </p:pic>
      <p:pic>
        <p:nvPicPr>
          <p:cNvPr id="8" name="Picture 7"/>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9364032" y="2171700"/>
            <a:ext cx="1212844" cy="1219200"/>
          </a:xfrm>
          <a:prstGeom prst="rect">
            <a:avLst/>
          </a:prstGeom>
        </p:spPr>
      </p:pic>
      <p:sp>
        <p:nvSpPr>
          <p:cNvPr id="4" name="Slide Number Placeholder 3"/>
          <p:cNvSpPr>
            <a:spLocks noGrp="1"/>
          </p:cNvSpPr>
          <p:nvPr>
            <p:ph type="sldNum" sz="quarter" idx="12"/>
          </p:nvPr>
        </p:nvSpPr>
        <p:spPr/>
        <p:txBody>
          <a:bodyPr/>
          <a:lstStyle/>
          <a:p>
            <a:fld id="{34C99D79-8A4B-4031-B1E0-AF26F8EDF2BC}" type="slidenum">
              <a:rPr lang="en-US" smtClean="0"/>
              <a:t>10</a:t>
            </a:fld>
            <a:endParaRPr lang="en-US" dirty="0"/>
          </a:p>
        </p:txBody>
      </p:sp>
    </p:spTree>
    <p:extLst>
      <p:ext uri="{BB962C8B-B14F-4D97-AF65-F5344CB8AC3E}">
        <p14:creationId xmlns:p14="http://schemas.microsoft.com/office/powerpoint/2010/main" val="335348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size help</a:t>
            </a:r>
            <a:endParaRPr lang="en-US" dirty="0"/>
          </a:p>
        </p:txBody>
      </p:sp>
      <p:sp>
        <p:nvSpPr>
          <p:cNvPr id="3" name="Content Placeholder 2"/>
          <p:cNvSpPr>
            <a:spLocks noGrp="1"/>
          </p:cNvSpPr>
          <p:nvPr>
            <p:ph sz="half" idx="1"/>
          </p:nvPr>
        </p:nvSpPr>
        <p:spPr/>
        <p:txBody>
          <a:bodyPr/>
          <a:lstStyle/>
          <a:p>
            <a:r>
              <a:rPr lang="en-US" dirty="0" smtClean="0"/>
              <a:t>Milk</a:t>
            </a:r>
          </a:p>
          <a:p>
            <a:r>
              <a:rPr lang="en-US" dirty="0" smtClean="0"/>
              <a:t>Yogurt</a:t>
            </a:r>
          </a:p>
          <a:p>
            <a:r>
              <a:rPr lang="en-US" dirty="0" smtClean="0"/>
              <a:t>PB and beans</a:t>
            </a:r>
          </a:p>
          <a:p>
            <a:r>
              <a:rPr lang="en-US" dirty="0" smtClean="0"/>
              <a:t>juice</a:t>
            </a:r>
            <a:endParaRPr lang="en-US" dirty="0"/>
          </a:p>
        </p:txBody>
      </p:sp>
      <p:sp>
        <p:nvSpPr>
          <p:cNvPr id="5" name="Rounded Rectangle 4"/>
          <p:cNvSpPr/>
          <p:nvPr/>
        </p:nvSpPr>
        <p:spPr>
          <a:xfrm>
            <a:off x="6094412" y="2209800"/>
            <a:ext cx="4188777" cy="2667000"/>
          </a:xfrm>
          <a:prstGeom prst="roundRect">
            <a:avLst/>
          </a:prstGeom>
          <a:ln w="28575">
            <a:solidFill>
              <a:schemeClr val="accent1">
                <a:lumMod val="75000"/>
              </a:schemeClr>
            </a:solidFill>
            <a:prstDash val="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srgbClr val="7030A0"/>
                </a:solidFill>
                <a:latin typeface="Calibri" panose="020F0502020204030204" pitchFamily="34" charset="0"/>
                <a:cs typeface="Calibri" panose="020F0502020204030204" pitchFamily="34" charset="0"/>
              </a:rPr>
              <a:t>Choose the right size!</a:t>
            </a:r>
          </a:p>
          <a:p>
            <a:pPr algn="ctr"/>
            <a:endParaRPr lang="en-US" b="1" dirty="0">
              <a:solidFill>
                <a:srgbClr val="7030A0"/>
              </a:solidFill>
              <a:latin typeface="Calibri" panose="020F0502020204030204" pitchFamily="34" charset="0"/>
              <a:cs typeface="Calibri" panose="020F0502020204030204" pitchFamily="34" charset="0"/>
            </a:endParaRPr>
          </a:p>
          <a:p>
            <a:pPr algn="ctr"/>
            <a:r>
              <a:rPr lang="en-US" b="1" dirty="0" smtClean="0">
                <a:solidFill>
                  <a:srgbClr val="7030A0"/>
                </a:solidFill>
                <a:latin typeface="Calibri" panose="020F0502020204030204" pitchFamily="34" charset="0"/>
                <a:cs typeface="Calibri" panose="020F0502020204030204" pitchFamily="34" charset="0"/>
              </a:rPr>
              <a:t>How can you use these to help explain the allowed size containers?</a:t>
            </a:r>
            <a:endParaRPr lang="en-US" b="1" dirty="0">
              <a:solidFill>
                <a:srgbClr val="7030A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t>11</a:t>
            </a:fld>
            <a:endParaRPr lang="en-US" dirty="0"/>
          </a:p>
        </p:txBody>
      </p:sp>
    </p:spTree>
    <p:extLst>
      <p:ext uri="{BB962C8B-B14F-4D97-AF65-F5344CB8AC3E}">
        <p14:creationId xmlns:p14="http://schemas.microsoft.com/office/powerpoint/2010/main" val="246401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nutrition information</a:t>
            </a:r>
            <a:endParaRPr lang="en-US" dirty="0"/>
          </a:p>
        </p:txBody>
      </p:sp>
      <p:sp>
        <p:nvSpPr>
          <p:cNvPr id="3" name="Content Placeholder 2"/>
          <p:cNvSpPr>
            <a:spLocks noGrp="1"/>
          </p:cNvSpPr>
          <p:nvPr>
            <p:ph sz="half" idx="1"/>
          </p:nvPr>
        </p:nvSpPr>
        <p:spPr/>
        <p:txBody>
          <a:bodyPr/>
          <a:lstStyle/>
          <a:p>
            <a:r>
              <a:rPr lang="en-US" dirty="0" smtClean="0"/>
              <a:t>Oats</a:t>
            </a:r>
          </a:p>
          <a:p>
            <a:r>
              <a:rPr lang="en-US" dirty="0" smtClean="0"/>
              <a:t>Canned beans</a:t>
            </a:r>
          </a:p>
          <a:p>
            <a:r>
              <a:rPr lang="en-US" dirty="0" smtClean="0"/>
              <a:t>Juice</a:t>
            </a:r>
          </a:p>
          <a:p>
            <a:r>
              <a:rPr lang="en-US" dirty="0" smtClean="0"/>
              <a:t>Baby food</a:t>
            </a:r>
            <a:endParaRPr lang="en-US" dirty="0"/>
          </a:p>
        </p:txBody>
      </p:sp>
      <p:sp>
        <p:nvSpPr>
          <p:cNvPr id="5" name="Rounded Rectangle 4"/>
          <p:cNvSpPr/>
          <p:nvPr/>
        </p:nvSpPr>
        <p:spPr>
          <a:xfrm>
            <a:off x="6475412" y="1905000"/>
            <a:ext cx="4724400" cy="2590800"/>
          </a:xfrm>
          <a:prstGeom prst="roundRect">
            <a:avLst/>
          </a:prstGeom>
          <a:solidFill>
            <a:srgbClr val="B3E4EB"/>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Segoe Print" panose="02000600000000000000" pitchFamily="2" charset="0"/>
              </a:rPr>
              <a:t>Food facts!</a:t>
            </a:r>
          </a:p>
          <a:p>
            <a:pPr algn="ctr"/>
            <a:endParaRPr lang="en-US" b="1" dirty="0">
              <a:solidFill>
                <a:srgbClr val="002060"/>
              </a:solidFill>
              <a:latin typeface="Segoe Print" panose="02000600000000000000" pitchFamily="2" charset="0"/>
            </a:endParaRPr>
          </a:p>
          <a:p>
            <a:pPr algn="ctr"/>
            <a:r>
              <a:rPr lang="en-US" b="1" dirty="0" smtClean="0">
                <a:solidFill>
                  <a:srgbClr val="002060"/>
                </a:solidFill>
                <a:latin typeface="Segoe Print" panose="02000600000000000000" pitchFamily="2" charset="0"/>
              </a:rPr>
              <a:t>How might these support nutrition education?</a:t>
            </a:r>
            <a:endParaRPr lang="en-US" b="1" dirty="0">
              <a:solidFill>
                <a:srgbClr val="002060"/>
              </a:solidFill>
              <a:latin typeface="Segoe Print" panose="02000600000000000000" pitchFamily="2" charset="0"/>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t>12</a:t>
            </a:fld>
            <a:endParaRPr lang="en-US" dirty="0"/>
          </a:p>
        </p:txBody>
      </p:sp>
    </p:spTree>
    <p:extLst>
      <p:ext uri="{BB962C8B-B14F-4D97-AF65-F5344CB8AC3E}">
        <p14:creationId xmlns:p14="http://schemas.microsoft.com/office/powerpoint/2010/main" val="118161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buy or don’t buy?</a:t>
            </a:r>
            <a:endParaRPr lang="en-US" dirty="0"/>
          </a:p>
        </p:txBody>
      </p:sp>
      <p:sp>
        <p:nvSpPr>
          <p:cNvPr id="3" name="Content Placeholder 2"/>
          <p:cNvSpPr>
            <a:spLocks noGrp="1"/>
          </p:cNvSpPr>
          <p:nvPr>
            <p:ph sz="half" idx="1"/>
          </p:nvPr>
        </p:nvSpPr>
        <p:spPr/>
        <p:txBody>
          <a:bodyPr/>
          <a:lstStyle/>
          <a:p>
            <a:r>
              <a:rPr lang="en-US" dirty="0" smtClean="0"/>
              <a:t>Instead of “allowed” or “not allowed”</a:t>
            </a:r>
            <a:endParaRPr lang="en-US" dirty="0"/>
          </a:p>
        </p:txBody>
      </p:sp>
      <p:sp>
        <p:nvSpPr>
          <p:cNvPr id="5" name="TextBox 4"/>
          <p:cNvSpPr txBox="1"/>
          <p:nvPr/>
        </p:nvSpPr>
        <p:spPr>
          <a:xfrm>
            <a:off x="6704012" y="1905000"/>
            <a:ext cx="4648200" cy="2677656"/>
          </a:xfrm>
          <a:prstGeom prst="rect">
            <a:avLst/>
          </a:prstGeom>
          <a:noFill/>
        </p:spPr>
        <p:txBody>
          <a:bodyPr wrap="square" rtlCol="0">
            <a:spAutoFit/>
          </a:bodyPr>
          <a:lstStyle/>
          <a:p>
            <a:pPr marL="342900" indent="-342900">
              <a:buFont typeface="Wingdings 2" panose="05020102010507070707" pitchFamily="18" charset="2"/>
              <a:buChar char="R"/>
            </a:pPr>
            <a:r>
              <a:rPr lang="en-US" sz="6000" b="1" dirty="0" smtClean="0">
                <a:solidFill>
                  <a:srgbClr val="00B050"/>
                </a:solidFill>
                <a:latin typeface="Calibri" panose="020F0502020204030204" pitchFamily="34" charset="0"/>
                <a:cs typeface="Calibri" panose="020F0502020204030204" pitchFamily="34" charset="0"/>
                <a:sym typeface="Wingdings 2" panose="05020102010507070707" pitchFamily="18" charset="2"/>
              </a:rPr>
              <a:t> BUY</a:t>
            </a:r>
          </a:p>
          <a:p>
            <a:pPr marL="342900" indent="-342900">
              <a:buFont typeface="Wingdings 2" panose="05020102010507070707" pitchFamily="18" charset="2"/>
              <a:buChar char="R"/>
            </a:pPr>
            <a:endParaRPr lang="en-US" dirty="0">
              <a:sym typeface="Wingdings 2" panose="05020102010507070707" pitchFamily="18" charset="2"/>
            </a:endParaRPr>
          </a:p>
          <a:p>
            <a:pPr marL="342900" indent="-342900">
              <a:buFont typeface="Wingdings 2" panose="05020102010507070707" pitchFamily="18" charset="2"/>
              <a:buChar char="R"/>
            </a:pPr>
            <a:endParaRPr lang="en-US" dirty="0" smtClean="0">
              <a:sym typeface="Wingdings 2" panose="05020102010507070707" pitchFamily="18" charset="2"/>
            </a:endParaRPr>
          </a:p>
          <a:p>
            <a:r>
              <a:rPr lang="en-US" sz="6000" b="1" dirty="0" smtClean="0">
                <a:solidFill>
                  <a:srgbClr val="C00000"/>
                </a:solidFill>
                <a:sym typeface="Wingdings 2" panose="05020102010507070707" pitchFamily="18" charset="2"/>
              </a:rPr>
              <a:t></a:t>
            </a:r>
            <a:r>
              <a:rPr lang="en-US" b="1" dirty="0" smtClean="0">
                <a:solidFill>
                  <a:srgbClr val="C00000"/>
                </a:solidFill>
                <a:sym typeface="Wingdings 2" panose="05020102010507070707" pitchFamily="18" charset="2"/>
              </a:rPr>
              <a:t> </a:t>
            </a:r>
            <a:r>
              <a:rPr lang="en-US" sz="6000" b="1" dirty="0" smtClean="0">
                <a:solidFill>
                  <a:srgbClr val="C00000"/>
                </a:solidFill>
                <a:latin typeface="Calibri" panose="020F0502020204030204" pitchFamily="34" charset="0"/>
                <a:cs typeface="Calibri" panose="020F0502020204030204" pitchFamily="34" charset="0"/>
                <a:sym typeface="Wingdings 2" panose="05020102010507070707" pitchFamily="18" charset="2"/>
              </a:rPr>
              <a:t>DON’T BUY</a:t>
            </a:r>
            <a:endParaRPr lang="en-US" sz="6000" b="1" dirty="0">
              <a:solidFill>
                <a:srgbClr val="C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t>13</a:t>
            </a:fld>
            <a:endParaRPr lang="en-US" dirty="0"/>
          </a:p>
        </p:txBody>
      </p:sp>
    </p:spTree>
    <p:extLst>
      <p:ext uri="{BB962C8B-B14F-4D97-AF65-F5344CB8AC3E}">
        <p14:creationId xmlns:p14="http://schemas.microsoft.com/office/powerpoint/2010/main" val="2574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Find the foods that require “</a:t>
            </a:r>
            <a:r>
              <a:rPr lang="en-US" b="1" dirty="0" smtClean="0"/>
              <a:t>these brands</a:t>
            </a:r>
            <a:r>
              <a:rPr lang="en-US" dirty="0" smtClean="0"/>
              <a:t>:”</a:t>
            </a:r>
            <a:endParaRPr lang="en-US" dirty="0"/>
          </a:p>
        </p:txBody>
      </p:sp>
      <p:sp>
        <p:nvSpPr>
          <p:cNvPr id="6" name="Text Placeholder 5"/>
          <p:cNvSpPr>
            <a:spLocks noGrp="1"/>
          </p:cNvSpPr>
          <p:nvPr>
            <p:ph type="body" idx="1"/>
          </p:nvPr>
        </p:nvSpPr>
        <p:spPr/>
        <p:txBody>
          <a:bodyPr/>
          <a:lstStyle/>
          <a:p>
            <a:r>
              <a:rPr lang="en-US" dirty="0" smtClean="0"/>
              <a:t>Brand and type specific</a:t>
            </a:r>
            <a:endParaRPr lang="en-US" dirty="0"/>
          </a:p>
        </p:txBody>
      </p:sp>
      <p:sp>
        <p:nvSpPr>
          <p:cNvPr id="7" name="Content Placeholder 6"/>
          <p:cNvSpPr>
            <a:spLocks noGrp="1"/>
          </p:cNvSpPr>
          <p:nvPr>
            <p:ph sz="half" idx="2"/>
          </p:nvPr>
        </p:nvSpPr>
        <p:spPr/>
        <p:txBody>
          <a:bodyPr>
            <a:normAutofit fontScale="62500" lnSpcReduction="20000"/>
          </a:bodyPr>
          <a:lstStyle/>
          <a:p>
            <a:r>
              <a:rPr lang="en-US" dirty="0" smtClean="0"/>
              <a:t>Whole grain pasta</a:t>
            </a:r>
          </a:p>
          <a:p>
            <a:r>
              <a:rPr lang="en-US" dirty="0" smtClean="0"/>
              <a:t>Tortillas</a:t>
            </a:r>
          </a:p>
          <a:p>
            <a:r>
              <a:rPr lang="en-US" dirty="0" smtClean="0"/>
              <a:t>Goat and soy milk</a:t>
            </a:r>
          </a:p>
          <a:p>
            <a:r>
              <a:rPr lang="en-US" dirty="0" smtClean="0"/>
              <a:t>Tofu</a:t>
            </a:r>
          </a:p>
          <a:p>
            <a:r>
              <a:rPr lang="en-US" dirty="0" smtClean="0"/>
              <a:t>Yogurt</a:t>
            </a:r>
          </a:p>
          <a:p>
            <a:r>
              <a:rPr lang="en-US" dirty="0" smtClean="0"/>
              <a:t>Cereal</a:t>
            </a:r>
          </a:p>
          <a:p>
            <a:r>
              <a:rPr lang="en-US" dirty="0" smtClean="0"/>
              <a:t>Juice</a:t>
            </a:r>
          </a:p>
          <a:p>
            <a:r>
              <a:rPr lang="en-US" dirty="0" smtClean="0"/>
              <a:t>Baby food and cereal</a:t>
            </a:r>
          </a:p>
          <a:p>
            <a:r>
              <a:rPr lang="en-US" dirty="0" smtClean="0"/>
              <a:t>Fish</a:t>
            </a:r>
          </a:p>
          <a:p>
            <a:endParaRPr lang="en-US" dirty="0"/>
          </a:p>
        </p:txBody>
      </p:sp>
      <p:sp>
        <p:nvSpPr>
          <p:cNvPr id="8" name="Text Placeholder 7"/>
          <p:cNvSpPr>
            <a:spLocks noGrp="1"/>
          </p:cNvSpPr>
          <p:nvPr>
            <p:ph type="body" sz="quarter" idx="3"/>
          </p:nvPr>
        </p:nvSpPr>
        <p:spPr/>
        <p:txBody>
          <a:bodyPr/>
          <a:lstStyle/>
          <a:p>
            <a:r>
              <a:rPr lang="en-US" dirty="0" smtClean="0"/>
              <a:t>Any brand</a:t>
            </a:r>
            <a:endParaRPr lang="en-US" dirty="0"/>
          </a:p>
        </p:txBody>
      </p:sp>
      <p:sp>
        <p:nvSpPr>
          <p:cNvPr id="9" name="Content Placeholder 8"/>
          <p:cNvSpPr>
            <a:spLocks noGrp="1"/>
          </p:cNvSpPr>
          <p:nvPr>
            <p:ph sz="quarter" idx="4"/>
          </p:nvPr>
        </p:nvSpPr>
        <p:spPr/>
        <p:txBody>
          <a:bodyPr>
            <a:normAutofit fontScale="62500" lnSpcReduction="20000"/>
          </a:bodyPr>
          <a:lstStyle/>
          <a:p>
            <a:r>
              <a:rPr lang="en-US" dirty="0" smtClean="0"/>
              <a:t>Fruit and vegetables</a:t>
            </a:r>
          </a:p>
          <a:p>
            <a:r>
              <a:rPr lang="en-US" dirty="0" smtClean="0"/>
              <a:t>Oats</a:t>
            </a:r>
          </a:p>
          <a:p>
            <a:r>
              <a:rPr lang="en-US" dirty="0" smtClean="0"/>
              <a:t>Whole wheat bread</a:t>
            </a:r>
          </a:p>
          <a:p>
            <a:r>
              <a:rPr lang="en-US" dirty="0" smtClean="0"/>
              <a:t>Brown rice </a:t>
            </a:r>
          </a:p>
          <a:p>
            <a:r>
              <a:rPr lang="en-US" dirty="0"/>
              <a:t>B</a:t>
            </a:r>
            <a:r>
              <a:rPr lang="en-US" dirty="0" smtClean="0"/>
              <a:t>ulgur</a:t>
            </a:r>
          </a:p>
          <a:p>
            <a:r>
              <a:rPr lang="en-US" dirty="0" smtClean="0"/>
              <a:t>Cow milk</a:t>
            </a:r>
          </a:p>
          <a:p>
            <a:r>
              <a:rPr lang="en-US" dirty="0" smtClean="0"/>
              <a:t>Beans and peanut butter</a:t>
            </a:r>
          </a:p>
          <a:p>
            <a:r>
              <a:rPr lang="en-US" dirty="0" smtClean="0"/>
              <a:t>Eggs</a:t>
            </a:r>
          </a:p>
          <a:p>
            <a:r>
              <a:rPr lang="en-US" dirty="0"/>
              <a:t>C</a:t>
            </a:r>
            <a:r>
              <a:rPr lang="en-US" dirty="0" smtClean="0"/>
              <a:t>heese</a:t>
            </a:r>
          </a:p>
          <a:p>
            <a:endParaRPr lang="en-US" dirty="0"/>
          </a:p>
        </p:txBody>
      </p:sp>
      <p:sp>
        <p:nvSpPr>
          <p:cNvPr id="2" name="Slide Number Placeholder 1"/>
          <p:cNvSpPr>
            <a:spLocks noGrp="1"/>
          </p:cNvSpPr>
          <p:nvPr>
            <p:ph type="sldNum" sz="quarter" idx="12"/>
          </p:nvPr>
        </p:nvSpPr>
        <p:spPr/>
        <p:txBody>
          <a:bodyPr/>
          <a:lstStyle/>
          <a:p>
            <a:fld id="{34C99D79-8A4B-4031-B1E0-AF26F8EDF2BC}" type="slidenum">
              <a:rPr lang="en-US" smtClean="0"/>
              <a:t>14</a:t>
            </a:fld>
            <a:endParaRPr lang="en-US" dirty="0"/>
          </a:p>
        </p:txBody>
      </p:sp>
    </p:spTree>
    <p:extLst>
      <p:ext uri="{BB962C8B-B14F-4D97-AF65-F5344CB8AC3E}">
        <p14:creationId xmlns:p14="http://schemas.microsoft.com/office/powerpoint/2010/main" val="108064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whole grains</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23212" y="1371600"/>
            <a:ext cx="3625615" cy="3124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6412" y="4037885"/>
            <a:ext cx="3133344" cy="21701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8402212">
            <a:off x="1170324" y="2956850"/>
            <a:ext cx="2894481" cy="1259099"/>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15</a:t>
            </a:fld>
            <a:endParaRPr lang="en-US" dirty="0"/>
          </a:p>
        </p:txBody>
      </p:sp>
    </p:spTree>
    <p:extLst>
      <p:ext uri="{BB962C8B-B14F-4D97-AF65-F5344CB8AC3E}">
        <p14:creationId xmlns:p14="http://schemas.microsoft.com/office/powerpoint/2010/main" val="66945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5 new whole grain options</a:t>
            </a:r>
            <a:endParaRPr lang="en-US" dirty="0"/>
          </a:p>
        </p:txBody>
      </p:sp>
      <p:sp>
        <p:nvSpPr>
          <p:cNvPr id="6" name="Content Placeholder 5"/>
          <p:cNvSpPr>
            <a:spLocks noGrp="1"/>
          </p:cNvSpPr>
          <p:nvPr>
            <p:ph sz="half" idx="1"/>
          </p:nvPr>
        </p:nvSpPr>
        <p:spPr/>
        <p:txBody>
          <a:bodyPr>
            <a:normAutofit/>
          </a:bodyPr>
          <a:lstStyle/>
          <a:p>
            <a:pPr marL="514350" indent="-514350">
              <a:buFont typeface="+mj-lt"/>
              <a:buAutoNum type="arabicPeriod"/>
            </a:pPr>
            <a:r>
              <a:rPr lang="en-US" dirty="0"/>
              <a:t>Oats</a:t>
            </a:r>
          </a:p>
          <a:p>
            <a:pPr marL="514350" indent="-514350">
              <a:buFont typeface="+mj-lt"/>
              <a:buAutoNum type="arabicPeriod"/>
            </a:pPr>
            <a:r>
              <a:rPr lang="en-US" dirty="0"/>
              <a:t>Instant brown rice</a:t>
            </a:r>
          </a:p>
          <a:p>
            <a:pPr marL="514350" indent="-514350">
              <a:buFont typeface="+mj-lt"/>
              <a:buAutoNum type="arabicPeriod"/>
            </a:pPr>
            <a:r>
              <a:rPr lang="en-US" dirty="0"/>
              <a:t>Bulgur</a:t>
            </a:r>
          </a:p>
          <a:p>
            <a:pPr marL="514350" indent="-514350">
              <a:buFont typeface="+mj-lt"/>
              <a:buAutoNum type="arabicPeriod"/>
            </a:pPr>
            <a:r>
              <a:rPr lang="en-US" dirty="0" smtClean="0"/>
              <a:t>Whole grain pasta</a:t>
            </a:r>
          </a:p>
          <a:p>
            <a:pPr marL="514350" indent="-514350">
              <a:buFont typeface="+mj-lt"/>
              <a:buAutoNum type="arabicPeriod"/>
            </a:pPr>
            <a:r>
              <a:rPr lang="en-US" dirty="0" smtClean="0"/>
              <a:t>Whole wheat tortillas</a:t>
            </a:r>
          </a:p>
          <a:p>
            <a:pPr marL="0" indent="0">
              <a:buNone/>
            </a:pPr>
            <a:endParaRPr lang="en-US" dirty="0"/>
          </a:p>
        </p:txBody>
      </p:sp>
      <p:sp>
        <p:nvSpPr>
          <p:cNvPr id="3" name="Content Placeholder 2"/>
          <p:cNvSpPr>
            <a:spLocks noGrp="1"/>
          </p:cNvSpPr>
          <p:nvPr>
            <p:ph sz="half" idx="2"/>
          </p:nvPr>
        </p:nvSpPr>
        <p:spPr/>
        <p:txBody>
          <a:bodyPr/>
          <a:lstStyle/>
          <a:p>
            <a:pPr marL="0" indent="0">
              <a:buNone/>
            </a:pPr>
            <a:r>
              <a:rPr lang="en-US" dirty="0" smtClean="0"/>
              <a:t>With enough benefit balance cardholders can buy multiple types of grains.</a:t>
            </a:r>
            <a:endParaRPr lang="en-US" dirty="0"/>
          </a:p>
        </p:txBody>
      </p:sp>
      <p:pic>
        <p:nvPicPr>
          <p:cNvPr id="11" name="Picture 10"/>
          <p:cNvPicPr>
            <a:picLocks noChangeAspect="1"/>
          </p:cNvPicPr>
          <p:nvPr/>
        </p:nvPicPr>
        <p:blipFill>
          <a:blip r:embed="rId2"/>
          <a:stretch>
            <a:fillRect/>
          </a:stretch>
        </p:blipFill>
        <p:spPr>
          <a:xfrm>
            <a:off x="9171621" y="4738116"/>
            <a:ext cx="1038095" cy="1552381"/>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8561" y="2983992"/>
            <a:ext cx="2061381" cy="136855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9434" y="2858516"/>
            <a:ext cx="1097280" cy="1773936"/>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6091" y="4760976"/>
            <a:ext cx="1188720" cy="1642872"/>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47514" y="4607052"/>
            <a:ext cx="1219200" cy="1950720"/>
          </a:xfrm>
          <a:prstGeom prst="rect">
            <a:avLst/>
          </a:prstGeom>
        </p:spPr>
      </p:pic>
      <p:sp>
        <p:nvSpPr>
          <p:cNvPr id="4" name="Plus 3"/>
          <p:cNvSpPr/>
          <p:nvPr/>
        </p:nvSpPr>
        <p:spPr>
          <a:xfrm>
            <a:off x="8024482" y="3321812"/>
            <a:ext cx="762000" cy="847344"/>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3" name="Plus 12"/>
          <p:cNvSpPr/>
          <p:nvPr/>
        </p:nvSpPr>
        <p:spPr>
          <a:xfrm>
            <a:off x="8287542" y="5137912"/>
            <a:ext cx="762000" cy="847344"/>
          </a:xfrm>
          <a:prstGeom prst="mathPlu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4" name="Plus 13"/>
          <p:cNvSpPr/>
          <p:nvPr/>
        </p:nvSpPr>
        <p:spPr>
          <a:xfrm>
            <a:off x="5850253" y="5158740"/>
            <a:ext cx="762000" cy="847344"/>
          </a:xfrm>
          <a:prstGeom prst="mathPlu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34C99D79-8A4B-4031-B1E0-AF26F8EDF2BC}" type="slidenum">
              <a:rPr lang="en-US" smtClean="0"/>
              <a:t>16</a:t>
            </a:fld>
            <a:endParaRPr lang="en-US" dirty="0"/>
          </a:p>
        </p:txBody>
      </p:sp>
    </p:spTree>
    <p:extLst>
      <p:ext uri="{BB962C8B-B14F-4D97-AF65-F5344CB8AC3E}">
        <p14:creationId xmlns:p14="http://schemas.microsoft.com/office/powerpoint/2010/main" val="256194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0354" y="1454401"/>
            <a:ext cx="8078471" cy="5403599"/>
          </a:xfrm>
          <a:prstGeom prst="rect">
            <a:avLst/>
          </a:prstGeom>
        </p:spPr>
      </p:pic>
      <p:pic>
        <p:nvPicPr>
          <p:cNvPr id="8" name="Picture 7" hidden="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7791" y="3350327"/>
            <a:ext cx="1110343" cy="736745"/>
          </a:xfrm>
          <a:prstGeom prst="rect">
            <a:avLst/>
          </a:prstGeom>
        </p:spPr>
      </p:pic>
      <p:pic>
        <p:nvPicPr>
          <p:cNvPr id="9" name="Picture 8" hidden="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94212" y="2439950"/>
            <a:ext cx="2857500" cy="2857500"/>
          </a:xfrm>
          <a:prstGeom prst="rect">
            <a:avLst/>
          </a:prstGeom>
        </p:spPr>
      </p:pic>
      <p:sp>
        <p:nvSpPr>
          <p:cNvPr id="5" name="Title 4"/>
          <p:cNvSpPr>
            <a:spLocks noGrp="1"/>
          </p:cNvSpPr>
          <p:nvPr>
            <p:ph type="title"/>
          </p:nvPr>
        </p:nvSpPr>
        <p:spPr/>
        <p:txBody>
          <a:bodyPr/>
          <a:lstStyle/>
          <a:p>
            <a:r>
              <a:rPr lang="en-US" dirty="0" smtClean="0"/>
              <a:t>Change to benefit description</a:t>
            </a:r>
            <a:endParaRPr lang="en-US" dirty="0"/>
          </a:p>
        </p:txBody>
      </p:sp>
      <p:sp>
        <p:nvSpPr>
          <p:cNvPr id="6" name="Content Placeholder 5"/>
          <p:cNvSpPr>
            <a:spLocks noGrp="1"/>
          </p:cNvSpPr>
          <p:nvPr>
            <p:ph idx="1"/>
          </p:nvPr>
        </p:nvSpPr>
        <p:spPr/>
        <p:txBody>
          <a:bodyPr/>
          <a:lstStyle/>
          <a:p>
            <a:r>
              <a:rPr lang="en-US" dirty="0" smtClean="0"/>
              <a:t>Benefits List and App description = “100% whole wheat bread or whole grains”</a:t>
            </a:r>
          </a:p>
          <a:p>
            <a:r>
              <a:rPr lang="en-US" dirty="0" smtClean="0"/>
              <a:t>Receipt description = “Whole grains”</a:t>
            </a:r>
          </a:p>
          <a:p>
            <a:pPr marL="0" indent="0">
              <a:buNone/>
            </a:pPr>
            <a:endParaRPr lang="en-US" dirty="0"/>
          </a:p>
        </p:txBody>
      </p:sp>
      <p:sp>
        <p:nvSpPr>
          <p:cNvPr id="10" name="Slide Number Placeholder 9"/>
          <p:cNvSpPr>
            <a:spLocks noGrp="1"/>
          </p:cNvSpPr>
          <p:nvPr>
            <p:ph type="sldNum" sz="quarter" idx="12"/>
          </p:nvPr>
        </p:nvSpPr>
        <p:spPr/>
        <p:txBody>
          <a:bodyPr/>
          <a:lstStyle/>
          <a:p>
            <a:fld id="{34C99D79-8A4B-4031-B1E0-AF26F8EDF2BC}" type="slidenum">
              <a:rPr lang="en-US" smtClean="0"/>
              <a:t>17</a:t>
            </a:fld>
            <a:endParaRPr lang="en-US" dirty="0"/>
          </a:p>
        </p:txBody>
      </p:sp>
    </p:spTree>
    <p:extLst>
      <p:ext uri="{BB962C8B-B14F-4D97-AF65-F5344CB8AC3E}">
        <p14:creationId xmlns:p14="http://schemas.microsoft.com/office/powerpoint/2010/main" val="11493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Oats</a:t>
            </a:r>
            <a:endParaRPr lang="en-US" dirty="0"/>
          </a:p>
        </p:txBody>
      </p:sp>
      <p:sp>
        <p:nvSpPr>
          <p:cNvPr id="4" name="Content Placeholder 3"/>
          <p:cNvSpPr>
            <a:spLocks noGrp="1"/>
          </p:cNvSpPr>
          <p:nvPr>
            <p:ph sz="half" idx="1"/>
          </p:nvPr>
        </p:nvSpPr>
        <p:spPr/>
        <p:txBody>
          <a:bodyPr/>
          <a:lstStyle/>
          <a:p>
            <a:r>
              <a:rPr lang="en-US" dirty="0" smtClean="0"/>
              <a:t>Includes quick, regular, or old fashioned oats</a:t>
            </a:r>
          </a:p>
          <a:p>
            <a:r>
              <a:rPr lang="en-US" dirty="0" smtClean="0"/>
              <a:t>Most containers of oats are 18 or 42 oz. which makes it difficult to buy.</a:t>
            </a:r>
          </a:p>
          <a:p>
            <a:r>
              <a:rPr lang="en-US" dirty="0" smtClean="0"/>
              <a:t>Look for brands that come in 16 oz. containers in your area.</a:t>
            </a:r>
          </a:p>
          <a:p>
            <a:pPr lvl="1"/>
            <a:r>
              <a:rPr lang="en-US" dirty="0" smtClean="0"/>
              <a:t>E.g. Mom’s Best</a:t>
            </a:r>
            <a:endParaRPr lang="en-US" dirty="0"/>
          </a:p>
        </p:txBody>
      </p:sp>
      <p:sp>
        <p:nvSpPr>
          <p:cNvPr id="7" name="Rounded Rectangle 6"/>
          <p:cNvSpPr/>
          <p:nvPr/>
        </p:nvSpPr>
        <p:spPr>
          <a:xfrm>
            <a:off x="6475412" y="1143000"/>
            <a:ext cx="4494531" cy="4381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t>Cereal or whole grain?</a:t>
            </a:r>
          </a:p>
          <a:p>
            <a:pPr algn="ctr"/>
            <a:endParaRPr lang="en-US" dirty="0" smtClean="0"/>
          </a:p>
          <a:p>
            <a:pPr algn="ctr"/>
            <a:r>
              <a:rPr lang="en-US" dirty="0" smtClean="0"/>
              <a:t>Oatmeal in instant single serving packets = cereal</a:t>
            </a:r>
          </a:p>
          <a:p>
            <a:pPr algn="ctr"/>
            <a:endParaRPr lang="en-US" dirty="0"/>
          </a:p>
          <a:p>
            <a:pPr algn="ctr"/>
            <a:r>
              <a:rPr lang="en-US" dirty="0" smtClean="0"/>
              <a:t>Oatmeal in a box, bag, or tub = whole grain</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74037" y="4804664"/>
            <a:ext cx="1097280" cy="1773936"/>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18</a:t>
            </a:fld>
            <a:endParaRPr lang="en-US" dirty="0"/>
          </a:p>
        </p:txBody>
      </p:sp>
    </p:spTree>
    <p:extLst>
      <p:ext uri="{BB962C8B-B14F-4D97-AF65-F5344CB8AC3E}">
        <p14:creationId xmlns:p14="http://schemas.microsoft.com/office/powerpoint/2010/main" val="427622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 brown rice</a:t>
            </a:r>
            <a:endParaRPr lang="en-US" dirty="0"/>
          </a:p>
        </p:txBody>
      </p:sp>
      <p:sp>
        <p:nvSpPr>
          <p:cNvPr id="5" name="Rounded Rectangle 4"/>
          <p:cNvSpPr/>
          <p:nvPr/>
        </p:nvSpPr>
        <p:spPr>
          <a:xfrm>
            <a:off x="2817812" y="2021586"/>
            <a:ext cx="5715000" cy="2895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How might instant brown </a:t>
            </a:r>
            <a:r>
              <a:rPr lang="en-US" dirty="0"/>
              <a:t>rice </a:t>
            </a:r>
            <a:r>
              <a:rPr lang="en-US" dirty="0" smtClean="0"/>
              <a:t>help WIC families? How is it </a:t>
            </a:r>
            <a:r>
              <a:rPr lang="en-US" dirty="0"/>
              <a:t>different than regular brown rice?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5412" y="4114800"/>
            <a:ext cx="1219200" cy="1950720"/>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19</a:t>
            </a:fld>
            <a:endParaRPr lang="en-US" dirty="0"/>
          </a:p>
        </p:txBody>
      </p:sp>
    </p:spTree>
    <p:extLst>
      <p:ext uri="{BB962C8B-B14F-4D97-AF65-F5344CB8AC3E}">
        <p14:creationId xmlns:p14="http://schemas.microsoft.com/office/powerpoint/2010/main" val="259236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these?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528" y="4168521"/>
            <a:ext cx="1600200" cy="17442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0523" y="4136426"/>
            <a:ext cx="1524000" cy="181428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7691" y="4269867"/>
            <a:ext cx="1188720" cy="1642872"/>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2730" y="4176776"/>
            <a:ext cx="1097280" cy="1773936"/>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0212" y="4176776"/>
            <a:ext cx="1280160" cy="151180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11998" y="4278661"/>
            <a:ext cx="1149907" cy="1634078"/>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25427" y="4349493"/>
            <a:ext cx="1828804" cy="1313691"/>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2</a:t>
            </a:fld>
            <a:endParaRPr lang="en-US" dirty="0"/>
          </a:p>
        </p:txBody>
      </p:sp>
    </p:spTree>
    <p:extLst>
      <p:ext uri="{BB962C8B-B14F-4D97-AF65-F5344CB8AC3E}">
        <p14:creationId xmlns:p14="http://schemas.microsoft.com/office/powerpoint/2010/main" val="28906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Bulgur</a:t>
            </a:r>
            <a:endParaRPr lang="en-US" dirty="0"/>
          </a:p>
        </p:txBody>
      </p:sp>
      <p:sp>
        <p:nvSpPr>
          <p:cNvPr id="5" name="Rounded Rectangle 4"/>
          <p:cNvSpPr/>
          <p:nvPr/>
        </p:nvSpPr>
        <p:spPr>
          <a:xfrm>
            <a:off x="3656012" y="1189482"/>
            <a:ext cx="6400800" cy="3276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What recipes have you heard of for bulgur?</a:t>
            </a:r>
          </a:p>
          <a:p>
            <a:pPr algn="ctr"/>
            <a:r>
              <a:rPr lang="en-US" dirty="0" smtClean="0"/>
              <a:t>Tabbouleh?</a:t>
            </a:r>
          </a:p>
          <a:p>
            <a:pPr algn="ctr"/>
            <a:r>
              <a:rPr lang="en-US" dirty="0" smtClean="0"/>
              <a:t>Salads?</a:t>
            </a:r>
          </a:p>
          <a:p>
            <a:pPr algn="ctr"/>
            <a:r>
              <a:rPr lang="en-US" dirty="0" smtClean="0"/>
              <a:t>In place of rice?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48521" y="1570482"/>
            <a:ext cx="1188720" cy="1642872"/>
          </a:xfrm>
          <a:prstGeom prst="rect">
            <a:avLst/>
          </a:prstGeom>
        </p:spPr>
      </p:pic>
      <p:sp>
        <p:nvSpPr>
          <p:cNvPr id="6" name="Rounded Rectangle 5"/>
          <p:cNvSpPr/>
          <p:nvPr/>
        </p:nvSpPr>
        <p:spPr>
          <a:xfrm>
            <a:off x="1446212" y="3336036"/>
            <a:ext cx="3046729"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Did you know that bulgur is whole wheat that has been cracked, partially cooked, and then dried?</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6553" y="3733800"/>
            <a:ext cx="3920166" cy="2819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Slide Number Placeholder 2"/>
          <p:cNvSpPr>
            <a:spLocks noGrp="1"/>
          </p:cNvSpPr>
          <p:nvPr>
            <p:ph type="sldNum" sz="quarter" idx="12"/>
          </p:nvPr>
        </p:nvSpPr>
        <p:spPr/>
        <p:txBody>
          <a:bodyPr/>
          <a:lstStyle/>
          <a:p>
            <a:fld id="{34C99D79-8A4B-4031-B1E0-AF26F8EDF2BC}" type="slidenum">
              <a:rPr lang="en-US" smtClean="0"/>
              <a:t>20</a:t>
            </a:fld>
            <a:endParaRPr lang="en-US" dirty="0"/>
          </a:p>
        </p:txBody>
      </p:sp>
    </p:spTree>
    <p:extLst>
      <p:ext uri="{BB962C8B-B14F-4D97-AF65-F5344CB8AC3E}">
        <p14:creationId xmlns:p14="http://schemas.microsoft.com/office/powerpoint/2010/main" val="233121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grain pasta</a:t>
            </a:r>
            <a:endParaRPr lang="en-US" dirty="0"/>
          </a:p>
        </p:txBody>
      </p:sp>
      <p:sp>
        <p:nvSpPr>
          <p:cNvPr id="3" name="Content Placeholder 2"/>
          <p:cNvSpPr>
            <a:spLocks noGrp="1"/>
          </p:cNvSpPr>
          <p:nvPr>
            <p:ph idx="1"/>
          </p:nvPr>
        </p:nvSpPr>
        <p:spPr>
          <a:xfrm>
            <a:off x="1218883" y="1600200"/>
            <a:ext cx="4494529" cy="4572000"/>
          </a:xfrm>
        </p:spPr>
        <p:txBody>
          <a:bodyPr/>
          <a:lstStyle/>
          <a:p>
            <a:r>
              <a:rPr lang="en-US" dirty="0" smtClean="0"/>
              <a:t>Only specific brands and types allowed</a:t>
            </a:r>
          </a:p>
          <a:p>
            <a:r>
              <a:rPr lang="en-US" dirty="0" smtClean="0"/>
              <a:t>The sizes we know will be on the Approved Products List are the 13.25 to 16 oz. boxes.</a:t>
            </a:r>
            <a:endParaRPr lang="en-US" dirty="0"/>
          </a:p>
        </p:txBody>
      </p:sp>
      <p:sp>
        <p:nvSpPr>
          <p:cNvPr id="4" name="Rounded Rectangle 3"/>
          <p:cNvSpPr/>
          <p:nvPr/>
        </p:nvSpPr>
        <p:spPr>
          <a:xfrm>
            <a:off x="7085012" y="1447800"/>
            <a:ext cx="4572000" cy="3581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What brands in the food list are you familiar with?</a:t>
            </a:r>
          </a:p>
          <a:p>
            <a:pPr algn="ctr"/>
            <a:endParaRPr lang="en-US" dirty="0"/>
          </a:p>
          <a:p>
            <a:pPr algn="ctr"/>
            <a:r>
              <a:rPr lang="en-US" dirty="0" smtClean="0"/>
              <a:t>Where can you find these different brands?</a:t>
            </a:r>
            <a:endParaRPr lang="en-US" dirty="0"/>
          </a:p>
        </p:txBody>
      </p:sp>
      <p:pic>
        <p:nvPicPr>
          <p:cNvPr id="5" name="Picture 4"/>
          <p:cNvPicPr>
            <a:picLocks noChangeAspect="1"/>
          </p:cNvPicPr>
          <p:nvPr/>
        </p:nvPicPr>
        <p:blipFill>
          <a:blip r:embed="rId2"/>
          <a:stretch>
            <a:fillRect/>
          </a:stretch>
        </p:blipFill>
        <p:spPr>
          <a:xfrm>
            <a:off x="5696397" y="3352800"/>
            <a:ext cx="1266695" cy="189423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5837" y="4648200"/>
            <a:ext cx="2205655" cy="882262"/>
          </a:xfrm>
          <a:prstGeom prst="rect">
            <a:avLst/>
          </a:prstGeom>
        </p:spPr>
      </p:pic>
      <p:sp>
        <p:nvSpPr>
          <p:cNvPr id="7" name="Slide Number Placeholder 6"/>
          <p:cNvSpPr>
            <a:spLocks noGrp="1"/>
          </p:cNvSpPr>
          <p:nvPr>
            <p:ph type="sldNum" sz="quarter" idx="12"/>
          </p:nvPr>
        </p:nvSpPr>
        <p:spPr/>
        <p:txBody>
          <a:bodyPr/>
          <a:lstStyle/>
          <a:p>
            <a:fld id="{34C99D79-8A4B-4031-B1E0-AF26F8EDF2BC}" type="slidenum">
              <a:rPr lang="en-US" smtClean="0"/>
              <a:t>21</a:t>
            </a:fld>
            <a:endParaRPr lang="en-US" dirty="0"/>
          </a:p>
        </p:txBody>
      </p:sp>
    </p:spTree>
    <p:extLst>
      <p:ext uri="{BB962C8B-B14F-4D97-AF65-F5344CB8AC3E}">
        <p14:creationId xmlns:p14="http://schemas.microsoft.com/office/powerpoint/2010/main" val="316951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wheat tortillas</a:t>
            </a:r>
            <a:endParaRPr lang="en-US" dirty="0"/>
          </a:p>
        </p:txBody>
      </p:sp>
      <p:sp>
        <p:nvSpPr>
          <p:cNvPr id="3" name="Content Placeholder 2"/>
          <p:cNvSpPr>
            <a:spLocks noGrp="1"/>
          </p:cNvSpPr>
          <p:nvPr>
            <p:ph idx="1"/>
          </p:nvPr>
        </p:nvSpPr>
        <p:spPr/>
        <p:txBody>
          <a:bodyPr/>
          <a:lstStyle/>
          <a:p>
            <a:r>
              <a:rPr lang="en-US" dirty="0" smtClean="0"/>
              <a:t>Specific brands allowed</a:t>
            </a:r>
            <a:endParaRPr lang="en-US" dirty="0"/>
          </a:p>
        </p:txBody>
      </p:sp>
      <p:sp>
        <p:nvSpPr>
          <p:cNvPr id="5" name="Rounded Rectangle 4"/>
          <p:cNvSpPr/>
          <p:nvPr/>
        </p:nvSpPr>
        <p:spPr>
          <a:xfrm>
            <a:off x="6094413" y="1447800"/>
            <a:ext cx="4572000" cy="3581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What brands in the food list are you familiar with?</a:t>
            </a:r>
          </a:p>
          <a:p>
            <a:pPr algn="ctr"/>
            <a:endParaRPr lang="en-US" dirty="0"/>
          </a:p>
          <a:p>
            <a:pPr algn="ctr"/>
            <a:r>
              <a:rPr lang="en-US" dirty="0" smtClean="0"/>
              <a:t>Where can you find these different brands?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0812" y="3860800"/>
            <a:ext cx="2061381" cy="1368552"/>
          </a:xfrm>
          <a:prstGeom prst="rect">
            <a:avLst/>
          </a:prstGeom>
        </p:spPr>
      </p:pic>
      <p:sp>
        <p:nvSpPr>
          <p:cNvPr id="6" name="Slide Number Placeholder 5"/>
          <p:cNvSpPr>
            <a:spLocks noGrp="1"/>
          </p:cNvSpPr>
          <p:nvPr>
            <p:ph type="sldNum" sz="quarter" idx="12"/>
          </p:nvPr>
        </p:nvSpPr>
        <p:spPr/>
        <p:txBody>
          <a:bodyPr/>
          <a:lstStyle/>
          <a:p>
            <a:fld id="{34C99D79-8A4B-4031-B1E0-AF26F8EDF2BC}" type="slidenum">
              <a:rPr lang="en-US" smtClean="0"/>
              <a:t>22</a:t>
            </a:fld>
            <a:endParaRPr lang="en-US" dirty="0"/>
          </a:p>
        </p:txBody>
      </p:sp>
    </p:spTree>
    <p:extLst>
      <p:ext uri="{BB962C8B-B14F-4D97-AF65-F5344CB8AC3E}">
        <p14:creationId xmlns:p14="http://schemas.microsoft.com/office/powerpoint/2010/main" val="125626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 and milk alternatives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0211" y="1371600"/>
            <a:ext cx="1173480" cy="2023872"/>
          </a:xfrm>
          <a:prstGeom prst="rect">
            <a:avLst/>
          </a:prstGeom>
        </p:spPr>
      </p:pic>
      <p:sp>
        <p:nvSpPr>
          <p:cNvPr id="5" name="Flowchart: Connector 4"/>
          <p:cNvSpPr/>
          <p:nvPr/>
        </p:nvSpPr>
        <p:spPr>
          <a:xfrm>
            <a:off x="10833416" y="3428285"/>
            <a:ext cx="687069" cy="6096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34C99D79-8A4B-4031-B1E0-AF26F8EDF2BC}" type="slidenum">
              <a:rPr lang="en-US" smtClean="0"/>
              <a:t>23</a:t>
            </a:fld>
            <a:endParaRPr lang="en-US" dirty="0"/>
          </a:p>
        </p:txBody>
      </p:sp>
    </p:spTree>
    <p:extLst>
      <p:ext uri="{BB962C8B-B14F-4D97-AF65-F5344CB8AC3E}">
        <p14:creationId xmlns:p14="http://schemas.microsoft.com/office/powerpoint/2010/main" val="159334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this food list</a:t>
            </a:r>
            <a:endParaRPr lang="en-US" dirty="0"/>
          </a:p>
        </p:txBody>
      </p:sp>
      <p:sp>
        <p:nvSpPr>
          <p:cNvPr id="3" name="Content Placeholder 2"/>
          <p:cNvSpPr>
            <a:spLocks noGrp="1"/>
          </p:cNvSpPr>
          <p:nvPr>
            <p:ph idx="1"/>
          </p:nvPr>
        </p:nvSpPr>
        <p:spPr>
          <a:xfrm>
            <a:off x="1218883" y="1600200"/>
            <a:ext cx="6094729" cy="4572000"/>
          </a:xfrm>
        </p:spPr>
        <p:txBody>
          <a:bodyPr/>
          <a:lstStyle/>
          <a:p>
            <a:r>
              <a:rPr lang="en-US" dirty="0" smtClean="0"/>
              <a:t>Graphics showing the sizes of evaporated and dry milk</a:t>
            </a:r>
          </a:p>
          <a:p>
            <a:r>
              <a:rPr lang="en-US" dirty="0" smtClean="0"/>
              <a:t>Illustrations of the specific available goat milk types and container sizes </a:t>
            </a:r>
          </a:p>
          <a:p>
            <a:r>
              <a:rPr lang="en-US" dirty="0" smtClean="0"/>
              <a:t>Addition of tofu and yogurt to replace one quart of milk</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8937" y="609600"/>
            <a:ext cx="5461000" cy="5461000"/>
          </a:xfrm>
          <a:prstGeom prst="rect">
            <a:avLst/>
          </a:prstGeom>
        </p:spPr>
      </p:pic>
      <p:sp>
        <p:nvSpPr>
          <p:cNvPr id="5" name="Slide Number Placeholder 4"/>
          <p:cNvSpPr>
            <a:spLocks noGrp="1"/>
          </p:cNvSpPr>
          <p:nvPr>
            <p:ph type="sldNum" sz="quarter" idx="12"/>
          </p:nvPr>
        </p:nvSpPr>
        <p:spPr/>
        <p:txBody>
          <a:bodyPr/>
          <a:lstStyle/>
          <a:p>
            <a:fld id="{34C99D79-8A4B-4031-B1E0-AF26F8EDF2BC}" type="slidenum">
              <a:rPr lang="en-US" smtClean="0"/>
              <a:t>24</a:t>
            </a:fld>
            <a:endParaRPr lang="en-US" dirty="0"/>
          </a:p>
        </p:txBody>
      </p:sp>
    </p:spTree>
    <p:extLst>
      <p:ext uri="{BB962C8B-B14F-4D97-AF65-F5344CB8AC3E}">
        <p14:creationId xmlns:p14="http://schemas.microsoft.com/office/powerpoint/2010/main" val="85667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tofu</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89612" y="1143000"/>
            <a:ext cx="5867400" cy="457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8402212">
            <a:off x="1444885" y="2799450"/>
            <a:ext cx="2894481" cy="1259099"/>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25</a:t>
            </a:fld>
            <a:endParaRPr lang="en-US" dirty="0"/>
          </a:p>
        </p:txBody>
      </p:sp>
    </p:spTree>
    <p:extLst>
      <p:ext uri="{BB962C8B-B14F-4D97-AF65-F5344CB8AC3E}">
        <p14:creationId xmlns:p14="http://schemas.microsoft.com/office/powerpoint/2010/main" val="7478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Tofu</a:t>
            </a:r>
            <a:endParaRPr lang="en-US" dirty="0"/>
          </a:p>
        </p:txBody>
      </p:sp>
      <p:sp>
        <p:nvSpPr>
          <p:cNvPr id="6" name="Content Placeholder 5"/>
          <p:cNvSpPr>
            <a:spLocks noGrp="1"/>
          </p:cNvSpPr>
          <p:nvPr>
            <p:ph idx="1"/>
          </p:nvPr>
        </p:nvSpPr>
        <p:spPr>
          <a:xfrm>
            <a:off x="951330" y="2057401"/>
            <a:ext cx="5891800" cy="4114800"/>
          </a:xfrm>
        </p:spPr>
        <p:txBody>
          <a:bodyPr>
            <a:normAutofit/>
          </a:bodyPr>
          <a:lstStyle/>
          <a:p>
            <a:r>
              <a:rPr lang="en-US" dirty="0"/>
              <a:t>1 lb</a:t>
            </a:r>
            <a:r>
              <a:rPr lang="en-US" dirty="0" smtClean="0"/>
              <a:t>. (16 </a:t>
            </a:r>
            <a:r>
              <a:rPr lang="en-US" dirty="0"/>
              <a:t>oz</a:t>
            </a:r>
            <a:r>
              <a:rPr lang="en-US" dirty="0" smtClean="0"/>
              <a:t>.) tofu </a:t>
            </a:r>
            <a:r>
              <a:rPr lang="en-US" dirty="0"/>
              <a:t>replaces 1 quart of </a:t>
            </a:r>
            <a:r>
              <a:rPr lang="en-US" dirty="0" smtClean="0"/>
              <a:t>milk</a:t>
            </a:r>
          </a:p>
          <a:p>
            <a:pPr lvl="1"/>
            <a:r>
              <a:rPr lang="en-US" dirty="0" smtClean="0"/>
              <a:t>Maximum that can be assigned is 1 lb. of tofu</a:t>
            </a:r>
          </a:p>
          <a:p>
            <a:r>
              <a:rPr lang="en-US" dirty="0" smtClean="0"/>
              <a:t>Specific brands and textures only which meet nutrition requirements (e.g. calcium-set)   </a:t>
            </a:r>
            <a:endParaRPr lang="en-US" dirty="0"/>
          </a:p>
          <a:p>
            <a:pPr marL="965375" lvl="2" indent="-514350">
              <a:spcBef>
                <a:spcPts val="1800"/>
              </a:spcBef>
            </a:pPr>
            <a:r>
              <a:rPr lang="en-US" b="1" dirty="0"/>
              <a:t>Azumaya</a:t>
            </a:r>
            <a:r>
              <a:rPr lang="en-US" dirty="0"/>
              <a:t> (firm &amp; extra firm)</a:t>
            </a:r>
          </a:p>
          <a:p>
            <a:pPr marL="965375" lvl="2" indent="-514350">
              <a:spcBef>
                <a:spcPts val="1800"/>
              </a:spcBef>
            </a:pPr>
            <a:r>
              <a:rPr lang="en-US" b="1" dirty="0"/>
              <a:t>House Foods</a:t>
            </a:r>
            <a:r>
              <a:rPr lang="en-US" dirty="0"/>
              <a:t> (firm, med firm, extra firm</a:t>
            </a:r>
            <a:r>
              <a:rPr lang="en-US" dirty="0" smtClean="0"/>
              <a:t>)</a:t>
            </a:r>
          </a:p>
          <a:p>
            <a:pPr marL="0" indent="0">
              <a:buNone/>
            </a:pPr>
            <a:endParaRPr lang="en-US" sz="40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35833" y="425457"/>
            <a:ext cx="2295144" cy="270737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96986" y="425457"/>
            <a:ext cx="2309612" cy="270737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40331" y="3378402"/>
            <a:ext cx="2259224" cy="269010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59076" y="3378402"/>
            <a:ext cx="2310867" cy="276566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32226" y="3440398"/>
            <a:ext cx="2219008" cy="2641675"/>
          </a:xfrm>
          <a:prstGeom prst="rect">
            <a:avLst/>
          </a:prstGeom>
        </p:spPr>
      </p:pic>
      <p:sp>
        <p:nvSpPr>
          <p:cNvPr id="2" name="Slide Number Placeholder 1"/>
          <p:cNvSpPr>
            <a:spLocks noGrp="1"/>
          </p:cNvSpPr>
          <p:nvPr>
            <p:ph type="sldNum" sz="quarter" idx="12"/>
          </p:nvPr>
        </p:nvSpPr>
        <p:spPr/>
        <p:txBody>
          <a:bodyPr/>
          <a:lstStyle/>
          <a:p>
            <a:fld id="{34C99D79-8A4B-4031-B1E0-AF26F8EDF2BC}" type="slidenum">
              <a:rPr lang="en-US" smtClean="0"/>
              <a:t>26</a:t>
            </a:fld>
            <a:endParaRPr lang="en-US" dirty="0"/>
          </a:p>
        </p:txBody>
      </p:sp>
    </p:spTree>
    <p:extLst>
      <p:ext uri="{BB962C8B-B14F-4D97-AF65-F5344CB8AC3E}">
        <p14:creationId xmlns:p14="http://schemas.microsoft.com/office/powerpoint/2010/main" val="16838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yogurt</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6812" y="1295400"/>
            <a:ext cx="5638800" cy="457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8402212">
            <a:off x="1220615" y="2839543"/>
            <a:ext cx="2894481" cy="1259099"/>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27</a:t>
            </a:fld>
            <a:endParaRPr lang="en-US" dirty="0"/>
          </a:p>
        </p:txBody>
      </p:sp>
    </p:spTree>
    <p:extLst>
      <p:ext uri="{BB962C8B-B14F-4D97-AF65-F5344CB8AC3E}">
        <p14:creationId xmlns:p14="http://schemas.microsoft.com/office/powerpoint/2010/main" val="60591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Yogurt</a:t>
            </a:r>
            <a:endParaRPr lang="en-US" dirty="0"/>
          </a:p>
        </p:txBody>
      </p:sp>
      <p:sp>
        <p:nvSpPr>
          <p:cNvPr id="6" name="Content Placeholder 5"/>
          <p:cNvSpPr>
            <a:spLocks noGrp="1"/>
          </p:cNvSpPr>
          <p:nvPr>
            <p:ph idx="1"/>
          </p:nvPr>
        </p:nvSpPr>
        <p:spPr>
          <a:xfrm>
            <a:off x="951330" y="1828800"/>
            <a:ext cx="8572082" cy="4267199"/>
          </a:xfrm>
        </p:spPr>
        <p:txBody>
          <a:bodyPr>
            <a:normAutofit fontScale="92500" lnSpcReduction="10000"/>
          </a:bodyPr>
          <a:lstStyle/>
          <a:p>
            <a:r>
              <a:rPr lang="en-US" dirty="0"/>
              <a:t>1 </a:t>
            </a:r>
            <a:r>
              <a:rPr lang="en-US" dirty="0" smtClean="0"/>
              <a:t>container (</a:t>
            </a:r>
            <a:r>
              <a:rPr lang="en-US" dirty="0"/>
              <a:t>32 oz. ) </a:t>
            </a:r>
            <a:r>
              <a:rPr lang="en-US" dirty="0" smtClean="0"/>
              <a:t>yogurt replaces 1 quart of milk</a:t>
            </a:r>
          </a:p>
          <a:p>
            <a:pPr lvl="1"/>
            <a:r>
              <a:rPr lang="en-US" dirty="0" smtClean="0"/>
              <a:t>Maximum that can be assigned is 1 container (32 oz.) yogurt</a:t>
            </a:r>
          </a:p>
          <a:p>
            <a:r>
              <a:rPr lang="en-US" dirty="0" smtClean="0"/>
              <a:t>Can only get the quart size – no smaller containers allowed</a:t>
            </a:r>
            <a:endParaRPr lang="en-US" dirty="0"/>
          </a:p>
          <a:p>
            <a:r>
              <a:rPr lang="en-US" dirty="0" smtClean="0"/>
              <a:t>Only certain brands meet the sugar limit for an 8 oz. serving </a:t>
            </a:r>
          </a:p>
          <a:p>
            <a:pPr lvl="1"/>
            <a:r>
              <a:rPr lang="en-US" dirty="0" smtClean="0"/>
              <a:t>USDA criteria 40 g; Oregon criteria  </a:t>
            </a:r>
            <a:r>
              <a:rPr lang="en-US" u="sng" dirty="0"/>
              <a:t>&lt;</a:t>
            </a:r>
            <a:r>
              <a:rPr lang="en-US" dirty="0"/>
              <a:t>35 </a:t>
            </a:r>
            <a:r>
              <a:rPr lang="en-US" dirty="0" smtClean="0"/>
              <a:t>g </a:t>
            </a:r>
          </a:p>
          <a:p>
            <a:pPr lvl="1"/>
            <a:r>
              <a:rPr lang="en-US" dirty="0" smtClean="0"/>
              <a:t>12 g of the sugar is from the milk itself</a:t>
            </a:r>
          </a:p>
          <a:p>
            <a:r>
              <a:rPr lang="en-US" dirty="0" smtClean="0"/>
              <a:t>Flavors available:  Plain</a:t>
            </a:r>
            <a:r>
              <a:rPr lang="en-US" dirty="0"/>
              <a:t>, vanilla, and strawberry </a:t>
            </a:r>
          </a:p>
          <a:p>
            <a:endParaRPr lang="en-US" dirty="0" smtClean="0"/>
          </a:p>
          <a:p>
            <a:pPr marL="451025" lvl="1"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496424" y="1676400"/>
            <a:ext cx="2169578" cy="2364840"/>
          </a:xfrm>
          <a:prstGeom prst="rect">
            <a:avLst/>
          </a:prstGeom>
        </p:spPr>
      </p:pic>
      <p:sp>
        <p:nvSpPr>
          <p:cNvPr id="2" name="Slide Number Placeholder 1"/>
          <p:cNvSpPr>
            <a:spLocks noGrp="1"/>
          </p:cNvSpPr>
          <p:nvPr>
            <p:ph type="sldNum" sz="quarter" idx="12"/>
          </p:nvPr>
        </p:nvSpPr>
        <p:spPr/>
        <p:txBody>
          <a:bodyPr/>
          <a:lstStyle/>
          <a:p>
            <a:fld id="{34C99D79-8A4B-4031-B1E0-AF26F8EDF2BC}" type="slidenum">
              <a:rPr lang="en-US" smtClean="0"/>
              <a:t>28</a:t>
            </a:fld>
            <a:endParaRPr lang="en-US" dirty="0"/>
          </a:p>
        </p:txBody>
      </p:sp>
    </p:spTree>
    <p:extLst>
      <p:ext uri="{BB962C8B-B14F-4D97-AF65-F5344CB8AC3E}">
        <p14:creationId xmlns:p14="http://schemas.microsoft.com/office/powerpoint/2010/main" val="377298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right yogurt</a:t>
            </a:r>
            <a:endParaRPr lang="en-US" dirty="0"/>
          </a:p>
        </p:txBody>
      </p:sp>
      <p:sp>
        <p:nvSpPr>
          <p:cNvPr id="3" name="Content Placeholder 2"/>
          <p:cNvSpPr>
            <a:spLocks noGrp="1"/>
          </p:cNvSpPr>
          <p:nvPr>
            <p:ph idx="1"/>
          </p:nvPr>
        </p:nvSpPr>
        <p:spPr>
          <a:xfrm>
            <a:off x="912812" y="1600200"/>
            <a:ext cx="5942329" cy="4572000"/>
          </a:xfrm>
        </p:spPr>
        <p:txBody>
          <a:bodyPr/>
          <a:lstStyle/>
          <a:p>
            <a:r>
              <a:rPr lang="en-US" dirty="0" smtClean="0"/>
              <a:t>The new standard milk template for women and children 2 years and older will include 1 container of </a:t>
            </a:r>
            <a:r>
              <a:rPr lang="en-US" b="1" dirty="0" smtClean="0">
                <a:solidFill>
                  <a:schemeClr val="accent4">
                    <a:lumMod val="75000"/>
                  </a:schemeClr>
                </a:solidFill>
              </a:rPr>
              <a:t>low or nonfat </a:t>
            </a:r>
            <a:r>
              <a:rPr lang="en-US" dirty="0" smtClean="0"/>
              <a:t>yogurt.</a:t>
            </a:r>
          </a:p>
          <a:p>
            <a:r>
              <a:rPr lang="en-US" dirty="0" smtClean="0"/>
              <a:t>1 year old children can be assigned a milk module with 1 container of </a:t>
            </a:r>
            <a:r>
              <a:rPr lang="en-US" b="1" dirty="0" smtClean="0">
                <a:solidFill>
                  <a:schemeClr val="accent4">
                    <a:lumMod val="75000"/>
                  </a:schemeClr>
                </a:solidFill>
              </a:rPr>
              <a:t>whole milk </a:t>
            </a:r>
            <a:r>
              <a:rPr lang="en-US" dirty="0" smtClean="0"/>
              <a:t>yogurt.</a:t>
            </a:r>
            <a:endParaRPr lang="en-US" dirty="0"/>
          </a:p>
        </p:txBody>
      </p:sp>
      <p:sp>
        <p:nvSpPr>
          <p:cNvPr id="4" name="Rounded Rectangle 3"/>
          <p:cNvSpPr/>
          <p:nvPr/>
        </p:nvSpPr>
        <p:spPr>
          <a:xfrm>
            <a:off x="5027612" y="4419600"/>
            <a:ext cx="6324600" cy="206791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t>Check out the food list!</a:t>
            </a:r>
          </a:p>
          <a:p>
            <a:pPr algn="ctr"/>
            <a:endParaRPr lang="en-US" dirty="0"/>
          </a:p>
          <a:p>
            <a:pPr algn="ctr"/>
            <a:r>
              <a:rPr lang="en-US" dirty="0" smtClean="0"/>
              <a:t>What brands and flavors are available in whole versus lowfat or nonfat yogurt?</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5141" y="927100"/>
            <a:ext cx="5103813" cy="3189883"/>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34C99D79-8A4B-4031-B1E0-AF26F8EDF2BC}" type="slidenum">
              <a:rPr lang="en-US" smtClean="0"/>
              <a:t>29</a:t>
            </a:fld>
            <a:endParaRPr lang="en-US" dirty="0"/>
          </a:p>
        </p:txBody>
      </p:sp>
    </p:spTree>
    <p:extLst>
      <p:ext uri="{BB962C8B-B14F-4D97-AF65-F5344CB8AC3E}">
        <p14:creationId xmlns:p14="http://schemas.microsoft.com/office/powerpoint/2010/main" val="263677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talk about…</a:t>
            </a:r>
            <a:endParaRPr lang="en-US" dirty="0"/>
          </a:p>
        </p:txBody>
      </p:sp>
      <p:sp>
        <p:nvSpPr>
          <p:cNvPr id="6" name="Content Placeholder 5"/>
          <p:cNvSpPr>
            <a:spLocks noGrp="1"/>
          </p:cNvSpPr>
          <p:nvPr>
            <p:ph idx="1"/>
          </p:nvPr>
        </p:nvSpPr>
        <p:spPr>
          <a:xfrm>
            <a:off x="1218883" y="1600200"/>
            <a:ext cx="7009129" cy="4572000"/>
          </a:xfrm>
        </p:spPr>
        <p:txBody>
          <a:bodyPr/>
          <a:lstStyle/>
          <a:p>
            <a:r>
              <a:rPr lang="en-US" dirty="0"/>
              <a:t>Why we changed the food list</a:t>
            </a:r>
          </a:p>
          <a:p>
            <a:r>
              <a:rPr lang="en-US" dirty="0" smtClean="0"/>
              <a:t>What has changed on the food list</a:t>
            </a:r>
          </a:p>
          <a:p>
            <a:r>
              <a:rPr lang="en-US" dirty="0" smtClean="0"/>
              <a:t>Assigning new foods in TWIST</a:t>
            </a:r>
          </a:p>
          <a:p>
            <a:r>
              <a:rPr lang="en-US" dirty="0" smtClean="0"/>
              <a:t>How to share with cardholders</a:t>
            </a:r>
            <a:endParaRPr lang="en-US" dirty="0"/>
          </a:p>
          <a:p>
            <a:r>
              <a:rPr lang="en-US" dirty="0" smtClean="0"/>
              <a:t>Troubleshooting potential shopping issues</a:t>
            </a:r>
            <a:endParaRPr lang="en-US" dirty="0"/>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rot="928119">
            <a:off x="8436877" y="287003"/>
            <a:ext cx="2971122" cy="60299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Slide Number Placeholder 1"/>
          <p:cNvSpPr>
            <a:spLocks noGrp="1"/>
          </p:cNvSpPr>
          <p:nvPr>
            <p:ph type="sldNum" sz="quarter" idx="12"/>
          </p:nvPr>
        </p:nvSpPr>
        <p:spPr/>
        <p:txBody>
          <a:bodyPr/>
          <a:lstStyle/>
          <a:p>
            <a:fld id="{34C99D79-8A4B-4031-B1E0-AF26F8EDF2BC}" type="slidenum">
              <a:rPr lang="en-US" smtClean="0"/>
              <a:t>3</a:t>
            </a:fld>
            <a:endParaRPr lang="en-US" dirty="0"/>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canned beans</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5360"/>
          <a:stretch/>
        </p:blipFill>
        <p:spPr>
          <a:xfrm>
            <a:off x="8365967" y="2985201"/>
            <a:ext cx="3124200" cy="280995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8402212">
            <a:off x="1292485" y="2909025"/>
            <a:ext cx="2894481" cy="1259099"/>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30</a:t>
            </a:fld>
            <a:endParaRPr lang="en-US" dirty="0"/>
          </a:p>
        </p:txBody>
      </p:sp>
    </p:spTree>
    <p:extLst>
      <p:ext uri="{BB962C8B-B14F-4D97-AF65-F5344CB8AC3E}">
        <p14:creationId xmlns:p14="http://schemas.microsoft.com/office/powerpoint/2010/main" val="331298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7791" y="3350327"/>
            <a:ext cx="1110343" cy="736745"/>
          </a:xfrm>
          <a:prstGeom prst="rect">
            <a:avLst/>
          </a:prstGeom>
        </p:spPr>
      </p:pic>
      <p:pic>
        <p:nvPicPr>
          <p:cNvPr id="9" name="Picture 8" hidden="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94212" y="2439950"/>
            <a:ext cx="2857500" cy="2857500"/>
          </a:xfrm>
          <a:prstGeom prst="rect">
            <a:avLst/>
          </a:prstGeom>
        </p:spPr>
      </p:pic>
      <p:sp>
        <p:nvSpPr>
          <p:cNvPr id="5" name="Title 4"/>
          <p:cNvSpPr>
            <a:spLocks noGrp="1"/>
          </p:cNvSpPr>
          <p:nvPr>
            <p:ph type="title"/>
          </p:nvPr>
        </p:nvSpPr>
        <p:spPr/>
        <p:txBody>
          <a:bodyPr/>
          <a:lstStyle/>
          <a:p>
            <a:r>
              <a:rPr lang="en-US" dirty="0" smtClean="0"/>
              <a:t>Change to benefit description</a:t>
            </a:r>
            <a:endParaRPr lang="en-US" dirty="0"/>
          </a:p>
        </p:txBody>
      </p:sp>
      <p:sp>
        <p:nvSpPr>
          <p:cNvPr id="6" name="Content Placeholder 5"/>
          <p:cNvSpPr>
            <a:spLocks noGrp="1"/>
          </p:cNvSpPr>
          <p:nvPr>
            <p:ph idx="1"/>
          </p:nvPr>
        </p:nvSpPr>
        <p:spPr/>
        <p:txBody>
          <a:bodyPr/>
          <a:lstStyle/>
          <a:p>
            <a:r>
              <a:rPr lang="en-US" dirty="0" smtClean="0"/>
              <a:t>Benefits List and App description = “Peanut butter/dry or canned beans”</a:t>
            </a:r>
          </a:p>
          <a:p>
            <a:r>
              <a:rPr lang="en-US" dirty="0" smtClean="0"/>
              <a:t>Receipt description = “Peanut butter/beans”</a:t>
            </a:r>
          </a:p>
          <a:p>
            <a:pPr marL="0" indent="0">
              <a:buNone/>
            </a:pPr>
            <a:endParaRPr lang="en-US" dirty="0"/>
          </a:p>
        </p:txBody>
      </p:sp>
      <p:sp>
        <p:nvSpPr>
          <p:cNvPr id="10" name="Slide Number Placeholder 9"/>
          <p:cNvSpPr>
            <a:spLocks noGrp="1"/>
          </p:cNvSpPr>
          <p:nvPr>
            <p:ph type="sldNum" sz="quarter" idx="12"/>
          </p:nvPr>
        </p:nvSpPr>
        <p:spPr/>
        <p:txBody>
          <a:bodyPr/>
          <a:lstStyle/>
          <a:p>
            <a:fld id="{34C99D79-8A4B-4031-B1E0-AF26F8EDF2BC}" type="slidenum">
              <a:rPr lang="en-US" smtClean="0"/>
              <a:t>31</a:t>
            </a:fld>
            <a:endParaRPr lang="en-US" dirty="0"/>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54805" y="3257551"/>
            <a:ext cx="2857500" cy="2857500"/>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6012" y="3023897"/>
            <a:ext cx="3605504" cy="3605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348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Canned Beans</a:t>
            </a:r>
            <a:endParaRPr lang="en-US" dirty="0"/>
          </a:p>
        </p:txBody>
      </p:sp>
      <p:sp>
        <p:nvSpPr>
          <p:cNvPr id="6" name="Content Placeholder 5"/>
          <p:cNvSpPr>
            <a:spLocks noGrp="1"/>
          </p:cNvSpPr>
          <p:nvPr>
            <p:ph idx="1"/>
          </p:nvPr>
        </p:nvSpPr>
        <p:spPr>
          <a:xfrm>
            <a:off x="684212" y="1676400"/>
            <a:ext cx="9751060" cy="1219200"/>
          </a:xfrm>
        </p:spPr>
        <p:txBody>
          <a:bodyPr>
            <a:normAutofit/>
          </a:bodyPr>
          <a:lstStyle/>
          <a:p>
            <a:r>
              <a:rPr lang="en-US" dirty="0" smtClean="0"/>
              <a:t>4 cans of beans can be purchased instead of 1 lb. of dry beans or 1 jar of peanut butter.</a:t>
            </a:r>
            <a:endParaRPr lang="en-US" dirty="0"/>
          </a:p>
        </p:txBody>
      </p:sp>
      <p:sp>
        <p:nvSpPr>
          <p:cNvPr id="4" name="Rounded Rectangle 3"/>
          <p:cNvSpPr/>
          <p:nvPr/>
        </p:nvSpPr>
        <p:spPr>
          <a:xfrm>
            <a:off x="989012" y="5638800"/>
            <a:ext cx="10058400" cy="8382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Note</a:t>
            </a:r>
            <a:r>
              <a:rPr lang="en-US" dirty="0" smtClean="0"/>
              <a:t>: If a cardholder chooses canned beans, they will need to get 4 cans, because they can’t get ¾ jar of peanut butter or less than 1 lb. of dry beans.</a:t>
            </a:r>
            <a:endParaRPr lang="en-US" dirty="0"/>
          </a:p>
        </p:txBody>
      </p:sp>
      <p:sp>
        <p:nvSpPr>
          <p:cNvPr id="3" name="Slide Number Placeholder 2"/>
          <p:cNvSpPr>
            <a:spLocks noGrp="1"/>
          </p:cNvSpPr>
          <p:nvPr>
            <p:ph type="sldNum" sz="quarter" idx="12"/>
          </p:nvPr>
        </p:nvSpPr>
        <p:spPr/>
        <p:txBody>
          <a:bodyPr/>
          <a:lstStyle/>
          <a:p>
            <a:fld id="{34C99D79-8A4B-4031-B1E0-AF26F8EDF2BC}" type="slidenum">
              <a:rPr lang="en-US" smtClean="0"/>
              <a:t>32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2412" y="2590800"/>
            <a:ext cx="8696325" cy="2724150"/>
          </a:xfrm>
          <a:prstGeom prst="rect">
            <a:avLst/>
          </a:prstGeom>
        </p:spPr>
      </p:pic>
    </p:spTree>
    <p:extLst>
      <p:ext uri="{BB962C8B-B14F-4D97-AF65-F5344CB8AC3E}">
        <p14:creationId xmlns:p14="http://schemas.microsoft.com/office/powerpoint/2010/main" val="156697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Cereal updates</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37412" y="2286000"/>
            <a:ext cx="4191000" cy="3124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Slide Number Placeholder 2"/>
          <p:cNvSpPr>
            <a:spLocks noGrp="1"/>
          </p:cNvSpPr>
          <p:nvPr>
            <p:ph type="sldNum" sz="quarter" idx="12"/>
          </p:nvPr>
        </p:nvSpPr>
        <p:spPr/>
        <p:txBody>
          <a:bodyPr/>
          <a:lstStyle/>
          <a:p>
            <a:fld id="{34C99D79-8A4B-4031-B1E0-AF26F8EDF2BC}" type="slidenum">
              <a:rPr lang="en-US" smtClean="0"/>
              <a:t>33</a:t>
            </a:fld>
            <a:endParaRPr lang="en-US" dirty="0"/>
          </a:p>
        </p:txBody>
      </p:sp>
    </p:spTree>
    <p:extLst>
      <p:ext uri="{BB962C8B-B14F-4D97-AF65-F5344CB8AC3E}">
        <p14:creationId xmlns:p14="http://schemas.microsoft.com/office/powerpoint/2010/main" val="8612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cereals</a:t>
            </a:r>
            <a:endParaRPr lang="en-US" dirty="0"/>
          </a:p>
        </p:txBody>
      </p:sp>
      <p:sp>
        <p:nvSpPr>
          <p:cNvPr id="2" name="TextBox 1"/>
          <p:cNvSpPr txBox="1"/>
          <p:nvPr/>
        </p:nvSpPr>
        <p:spPr>
          <a:xfrm>
            <a:off x="2513012" y="1715036"/>
            <a:ext cx="7378855" cy="1200329"/>
          </a:xfrm>
          <a:prstGeom prst="rect">
            <a:avLst/>
          </a:prstGeom>
          <a:noFill/>
        </p:spPr>
        <p:txBody>
          <a:bodyPr wrap="square" rtlCol="0">
            <a:spAutoFit/>
          </a:bodyPr>
          <a:lstStyle/>
          <a:p>
            <a:r>
              <a:rPr lang="en-US" dirty="0"/>
              <a:t>T</a:t>
            </a:r>
            <a:r>
              <a:rPr lang="en-US" dirty="0" smtClean="0"/>
              <a:t>hese cereals were most preferred between English and Spanish text survey respondents and met our cost criteria  </a:t>
            </a:r>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8402212">
            <a:off x="454285" y="881625"/>
            <a:ext cx="2894481" cy="125909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09285" y="2898412"/>
            <a:ext cx="1793154" cy="27624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37127" y="2902926"/>
            <a:ext cx="1790224" cy="275791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04212" y="3733800"/>
            <a:ext cx="3647029" cy="17526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7853" y="2915365"/>
            <a:ext cx="1880359" cy="269907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60392" y="2915365"/>
            <a:ext cx="1903832" cy="2732774"/>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77233" y="796312"/>
            <a:ext cx="2097820" cy="2770541"/>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34</a:t>
            </a:fld>
            <a:endParaRPr lang="en-US" dirty="0"/>
          </a:p>
        </p:txBody>
      </p:sp>
    </p:spTree>
    <p:extLst>
      <p:ext uri="{BB962C8B-B14F-4D97-AF65-F5344CB8AC3E}">
        <p14:creationId xmlns:p14="http://schemas.microsoft.com/office/powerpoint/2010/main" val="270455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Cereal being removed</a:t>
            </a:r>
            <a:endParaRPr lang="en-US" dirty="0"/>
          </a:p>
        </p:txBody>
      </p:sp>
      <p:sp>
        <p:nvSpPr>
          <p:cNvPr id="6" name="Content Placeholder 5"/>
          <p:cNvSpPr>
            <a:spLocks noGrp="1"/>
          </p:cNvSpPr>
          <p:nvPr>
            <p:ph idx="1"/>
          </p:nvPr>
        </p:nvSpPr>
        <p:spPr>
          <a:xfrm>
            <a:off x="1218883" y="1786675"/>
            <a:ext cx="9181682" cy="3696555"/>
          </a:xfrm>
        </p:spPr>
        <p:txBody>
          <a:bodyPr>
            <a:normAutofit fontScale="92500" lnSpcReduction="20000"/>
          </a:bodyPr>
          <a:lstStyle/>
          <a:p>
            <a:r>
              <a:rPr lang="en-US" dirty="0" smtClean="0"/>
              <a:t>Frosted Mini-Wheats “Big </a:t>
            </a:r>
            <a:r>
              <a:rPr lang="en-US" dirty="0"/>
              <a:t>B</a:t>
            </a:r>
            <a:r>
              <a:rPr lang="en-US" dirty="0" smtClean="0"/>
              <a:t>ite” </a:t>
            </a:r>
          </a:p>
          <a:p>
            <a:r>
              <a:rPr lang="en-US" dirty="0" smtClean="0"/>
              <a:t>Gluten Free Rice Krispies </a:t>
            </a:r>
          </a:p>
          <a:p>
            <a:r>
              <a:rPr lang="en-US" dirty="0" smtClean="0"/>
              <a:t>Banana Nut Crunch</a:t>
            </a:r>
          </a:p>
          <a:p>
            <a:r>
              <a:rPr lang="en-US" dirty="0" smtClean="0"/>
              <a:t>Sunbelt Granola</a:t>
            </a:r>
          </a:p>
          <a:p>
            <a:r>
              <a:rPr lang="en-US" dirty="0" smtClean="0"/>
              <a:t>Cinnamon Honey Bunches of Oats</a:t>
            </a:r>
          </a:p>
          <a:p>
            <a:r>
              <a:rPr lang="en-US" dirty="0" smtClean="0"/>
              <a:t>Great Value Instant Oatmeal</a:t>
            </a:r>
          </a:p>
          <a:p>
            <a:r>
              <a:rPr lang="en-US" dirty="0" smtClean="0"/>
              <a:t>Store brand Crispy Rice</a:t>
            </a:r>
          </a:p>
          <a:p>
            <a:endParaRPr lang="en-US" dirty="0"/>
          </a:p>
          <a:p>
            <a:pPr marL="0" indent="0">
              <a:buNone/>
            </a:pPr>
            <a:endParaRPr lang="en-US" dirty="0"/>
          </a:p>
          <a:p>
            <a:endParaRPr lang="en-US" dirty="0" smtClean="0"/>
          </a:p>
          <a:p>
            <a:pPr marL="451025" lvl="1" indent="0">
              <a:buNone/>
            </a:pPr>
            <a:endParaRPr lang="en-US" dirty="0" smtClean="0"/>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56612" y="364702"/>
            <a:ext cx="3305175" cy="32956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rot="3465519">
            <a:off x="6378272" y="2383791"/>
            <a:ext cx="5286375" cy="2686050"/>
          </a:xfrm>
          <a:prstGeom prst="rect">
            <a:avLst/>
          </a:prstGeom>
        </p:spPr>
      </p:pic>
      <p:sp>
        <p:nvSpPr>
          <p:cNvPr id="2" name="Slide Number Placeholder 1"/>
          <p:cNvSpPr>
            <a:spLocks noGrp="1"/>
          </p:cNvSpPr>
          <p:nvPr>
            <p:ph type="sldNum" sz="quarter" idx="12"/>
          </p:nvPr>
        </p:nvSpPr>
        <p:spPr/>
        <p:txBody>
          <a:bodyPr/>
          <a:lstStyle/>
          <a:p>
            <a:fld id="{34C99D79-8A4B-4031-B1E0-AF26F8EDF2BC}" type="slidenum">
              <a:rPr lang="en-US" smtClean="0"/>
              <a:t>35</a:t>
            </a:fld>
            <a:endParaRPr lang="en-US" dirty="0"/>
          </a:p>
        </p:txBody>
      </p:sp>
    </p:spTree>
    <p:extLst>
      <p:ext uri="{BB962C8B-B14F-4D97-AF65-F5344CB8AC3E}">
        <p14:creationId xmlns:p14="http://schemas.microsoft.com/office/powerpoint/2010/main" val="61443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Juice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13612" y="2133600"/>
            <a:ext cx="2276708" cy="32488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Slide Number Placeholder 2"/>
          <p:cNvSpPr>
            <a:spLocks noGrp="1"/>
          </p:cNvSpPr>
          <p:nvPr>
            <p:ph type="sldNum" sz="quarter" idx="12"/>
          </p:nvPr>
        </p:nvSpPr>
        <p:spPr/>
        <p:txBody>
          <a:bodyPr/>
          <a:lstStyle/>
          <a:p>
            <a:fld id="{34C99D79-8A4B-4031-B1E0-AF26F8EDF2BC}" type="slidenum">
              <a:rPr lang="en-US" smtClean="0"/>
              <a:t>36</a:t>
            </a:fld>
            <a:endParaRPr lang="en-US" dirty="0"/>
          </a:p>
        </p:txBody>
      </p:sp>
    </p:spTree>
    <p:extLst>
      <p:ext uri="{BB962C8B-B14F-4D97-AF65-F5344CB8AC3E}">
        <p14:creationId xmlns:p14="http://schemas.microsoft.com/office/powerpoint/2010/main" val="363902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Juices</a:t>
            </a:r>
            <a:endParaRPr lang="en-US" dirty="0"/>
          </a:p>
        </p:txBody>
      </p:sp>
      <p:sp>
        <p:nvSpPr>
          <p:cNvPr id="6" name="Content Placeholder 5"/>
          <p:cNvSpPr>
            <a:spLocks noGrp="1"/>
          </p:cNvSpPr>
          <p:nvPr>
            <p:ph idx="1"/>
          </p:nvPr>
        </p:nvSpPr>
        <p:spPr>
          <a:xfrm>
            <a:off x="569558" y="1738404"/>
            <a:ext cx="6705600" cy="4357596"/>
          </a:xfrm>
        </p:spPr>
        <p:txBody>
          <a:bodyPr>
            <a:normAutofit fontScale="92500"/>
          </a:bodyPr>
          <a:lstStyle/>
          <a:p>
            <a:r>
              <a:rPr lang="en-US" dirty="0" smtClean="0"/>
              <a:t>16 oz. frozen juice has been removed </a:t>
            </a:r>
            <a:r>
              <a:rPr lang="en-US" dirty="0"/>
              <a:t>to </a:t>
            </a:r>
            <a:r>
              <a:rPr lang="en-US" dirty="0" smtClean="0"/>
              <a:t>reduce confusion</a:t>
            </a:r>
          </a:p>
          <a:p>
            <a:pPr lvl="1"/>
            <a:r>
              <a:rPr lang="en-US" dirty="0" smtClean="0"/>
              <a:t>Standard juice for women is 11.5 to 12 oz. frozen.</a:t>
            </a:r>
          </a:p>
          <a:p>
            <a:pPr lvl="1"/>
            <a:r>
              <a:rPr lang="en-US" dirty="0" smtClean="0"/>
              <a:t>Standard juice for children is 64 oz. bottled.</a:t>
            </a:r>
          </a:p>
          <a:p>
            <a:pPr lvl="1"/>
            <a:r>
              <a:rPr lang="en-US" dirty="0" smtClean="0"/>
              <a:t>You can select a template for the other type, although it  will be fewer total ounces.</a:t>
            </a:r>
          </a:p>
          <a:p>
            <a:pPr lvl="1"/>
            <a:r>
              <a:rPr lang="en-US" dirty="0" smtClean="0"/>
              <a:t>The benefit balance will be for one or the other.</a:t>
            </a:r>
          </a:p>
          <a:p>
            <a:r>
              <a:rPr lang="en-US" dirty="0" smtClean="0"/>
              <a:t>Some store brand juice blends with low redemption have been removed.</a:t>
            </a:r>
            <a:endParaRPr lang="en-US" dirty="0"/>
          </a:p>
          <a:p>
            <a:endParaRPr lang="en-US" dirty="0" smtClean="0"/>
          </a:p>
          <a:p>
            <a:pPr marL="451025" lvl="1" indent="0">
              <a:buNone/>
            </a:pPr>
            <a:endParaRPr lang="en-US" dirty="0" smtClean="0"/>
          </a:p>
          <a:p>
            <a:pPr marL="0" indent="0">
              <a:buNone/>
            </a:pPr>
            <a:endParaRPr lang="en-US" dirty="0"/>
          </a:p>
        </p:txBody>
      </p:sp>
      <p:sp>
        <p:nvSpPr>
          <p:cNvPr id="7" name="Rounded Rectangle 6"/>
          <p:cNvSpPr/>
          <p:nvPr/>
        </p:nvSpPr>
        <p:spPr>
          <a:xfrm>
            <a:off x="7944442" y="733609"/>
            <a:ext cx="3429010" cy="20095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Check out the new juice layout on the food list.</a:t>
            </a:r>
            <a:endParaRPr lang="en-US" sz="28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1005" y="2867208"/>
            <a:ext cx="1658112" cy="36576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4964" y="2743200"/>
            <a:ext cx="1773364" cy="3784618"/>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37</a:t>
            </a:fld>
            <a:endParaRPr lang="en-US" dirty="0"/>
          </a:p>
        </p:txBody>
      </p:sp>
    </p:spTree>
    <p:extLst>
      <p:ext uri="{BB962C8B-B14F-4D97-AF65-F5344CB8AC3E}">
        <p14:creationId xmlns:p14="http://schemas.microsoft.com/office/powerpoint/2010/main" val="429237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food</a:t>
            </a:r>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9612" y="1752600"/>
            <a:ext cx="6038965" cy="4038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Slide Number Placeholder 2"/>
          <p:cNvSpPr>
            <a:spLocks noGrp="1"/>
          </p:cNvSpPr>
          <p:nvPr>
            <p:ph type="sldNum" sz="quarter" idx="12"/>
          </p:nvPr>
        </p:nvSpPr>
        <p:spPr/>
        <p:txBody>
          <a:bodyPr/>
          <a:lstStyle/>
          <a:p>
            <a:fld id="{34C99D79-8A4B-4031-B1E0-AF26F8EDF2BC}" type="slidenum">
              <a:rPr lang="en-US" smtClean="0"/>
              <a:t>38</a:t>
            </a:fld>
            <a:endParaRPr lang="en-US" dirty="0"/>
          </a:p>
        </p:txBody>
      </p:sp>
    </p:spTree>
    <p:extLst>
      <p:ext uri="{BB962C8B-B14F-4D97-AF65-F5344CB8AC3E}">
        <p14:creationId xmlns:p14="http://schemas.microsoft.com/office/powerpoint/2010/main" val="350535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9268308">
            <a:off x="606686" y="733376"/>
            <a:ext cx="2894481" cy="1259099"/>
          </a:xfrm>
          <a:prstGeom prst="rect">
            <a:avLst/>
          </a:prstGeom>
        </p:spPr>
      </p:pic>
      <p:sp>
        <p:nvSpPr>
          <p:cNvPr id="5" name="Title 4"/>
          <p:cNvSpPr>
            <a:spLocks noGrp="1"/>
          </p:cNvSpPr>
          <p:nvPr>
            <p:ph type="title"/>
          </p:nvPr>
        </p:nvSpPr>
        <p:spPr>
          <a:xfrm>
            <a:off x="3198811" y="152400"/>
            <a:ext cx="7771131" cy="1295400"/>
          </a:xfrm>
        </p:spPr>
        <p:txBody>
          <a:bodyPr/>
          <a:lstStyle/>
          <a:p>
            <a:r>
              <a:rPr lang="en-US" dirty="0"/>
              <a:t>b</a:t>
            </a:r>
            <a:r>
              <a:rPr lang="en-US" dirty="0" smtClean="0"/>
              <a:t>aby food options</a:t>
            </a:r>
            <a:endParaRPr lang="en-US" dirty="0"/>
          </a:p>
        </p:txBody>
      </p:sp>
      <p:sp>
        <p:nvSpPr>
          <p:cNvPr id="6" name="Content Placeholder 5"/>
          <p:cNvSpPr>
            <a:spLocks noGrp="1"/>
          </p:cNvSpPr>
          <p:nvPr>
            <p:ph idx="1"/>
          </p:nvPr>
        </p:nvSpPr>
        <p:spPr>
          <a:xfrm>
            <a:off x="989012" y="2133599"/>
            <a:ext cx="6324600" cy="4096263"/>
          </a:xfrm>
        </p:spPr>
        <p:txBody>
          <a:bodyPr>
            <a:normAutofit lnSpcReduction="10000"/>
          </a:bodyPr>
          <a:lstStyle/>
          <a:p>
            <a:r>
              <a:rPr lang="en-US" dirty="0" smtClean="0"/>
              <a:t>Adding </a:t>
            </a:r>
            <a:r>
              <a:rPr lang="en-US" b="1" dirty="0" smtClean="0"/>
              <a:t>organic</a:t>
            </a:r>
            <a:r>
              <a:rPr lang="en-US" dirty="0" smtClean="0"/>
              <a:t> options </a:t>
            </a:r>
            <a:r>
              <a:rPr lang="en-US" dirty="0"/>
              <a:t>and Beech-Nut 100% </a:t>
            </a:r>
            <a:r>
              <a:rPr lang="en-US" dirty="0" smtClean="0"/>
              <a:t>Naturals to </a:t>
            </a:r>
            <a:r>
              <a:rPr lang="en-US" dirty="0"/>
              <a:t>baby food category (</a:t>
            </a:r>
            <a:r>
              <a:rPr lang="en-US" b="1" dirty="0"/>
              <a:t>organic in bold</a:t>
            </a:r>
            <a:r>
              <a:rPr lang="en-US" dirty="0"/>
              <a:t>):</a:t>
            </a:r>
          </a:p>
          <a:p>
            <a:pPr lvl="1"/>
            <a:r>
              <a:rPr lang="en-US" i="1" dirty="0" smtClean="0"/>
              <a:t>Baby food fruits &amp; vegetables</a:t>
            </a:r>
            <a:r>
              <a:rPr lang="en-US" dirty="0" smtClean="0"/>
              <a:t>:  Beech-Nut </a:t>
            </a:r>
            <a:r>
              <a:rPr lang="en-US" dirty="0"/>
              <a:t>(Classics and 100% </a:t>
            </a:r>
            <a:r>
              <a:rPr lang="en-US" dirty="0" smtClean="0"/>
              <a:t>Naturals, non-organic), </a:t>
            </a:r>
            <a:r>
              <a:rPr lang="en-US" b="1" dirty="0" smtClean="0"/>
              <a:t>Earth’s Best</a:t>
            </a:r>
            <a:r>
              <a:rPr lang="en-US" dirty="0" smtClean="0"/>
              <a:t>, Gerber </a:t>
            </a:r>
            <a:r>
              <a:rPr lang="en-US" dirty="0"/>
              <a:t>(</a:t>
            </a:r>
            <a:r>
              <a:rPr lang="en-US" dirty="0" smtClean="0"/>
              <a:t>non-organic) and </a:t>
            </a:r>
            <a:r>
              <a:rPr lang="en-US" b="1" dirty="0" smtClean="0"/>
              <a:t>O Organics </a:t>
            </a:r>
          </a:p>
          <a:p>
            <a:pPr lvl="1"/>
            <a:r>
              <a:rPr lang="en-US" i="1" dirty="0" smtClean="0"/>
              <a:t>Baby food meat</a:t>
            </a:r>
            <a:r>
              <a:rPr lang="en-US" dirty="0" smtClean="0"/>
              <a:t>: Beech-Nut, Gerber,      </a:t>
            </a:r>
            <a:r>
              <a:rPr lang="en-US" b="1" dirty="0" smtClean="0"/>
              <a:t>O Organics</a:t>
            </a:r>
          </a:p>
          <a:p>
            <a:pPr lvl="1"/>
            <a:r>
              <a:rPr lang="en-US" i="1" dirty="0" smtClean="0"/>
              <a:t>Baby cereal</a:t>
            </a:r>
            <a:r>
              <a:rPr lang="en-US" dirty="0" smtClean="0"/>
              <a:t>:  Beech-Nut, </a:t>
            </a:r>
            <a:r>
              <a:rPr lang="en-US" b="1" dirty="0" smtClean="0"/>
              <a:t>Earth’s Best</a:t>
            </a:r>
            <a:r>
              <a:rPr lang="en-US" dirty="0" smtClean="0"/>
              <a:t>, Gerber</a:t>
            </a:r>
            <a:endParaRPr lang="en-US" dirty="0"/>
          </a:p>
          <a:p>
            <a:endParaRPr lang="en-US" dirty="0"/>
          </a:p>
          <a:p>
            <a:endParaRPr lang="en-US" dirty="0" smtClean="0"/>
          </a:p>
          <a:p>
            <a:pPr marL="451025" lvl="1" indent="0">
              <a:buNone/>
            </a:pPr>
            <a:endParaRPr lang="en-US" dirty="0" smtClean="0"/>
          </a:p>
          <a:p>
            <a:pPr marL="0"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70818" y="990600"/>
            <a:ext cx="2286000" cy="306160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42434" y="4267200"/>
            <a:ext cx="1814384" cy="205207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39721" y="1860549"/>
            <a:ext cx="1804988" cy="240665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11337" y="4419600"/>
            <a:ext cx="1774224" cy="2120620"/>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39</a:t>
            </a:fld>
            <a:endParaRPr lang="en-US" dirty="0"/>
          </a:p>
        </p:txBody>
      </p:sp>
    </p:spTree>
    <p:extLst>
      <p:ext uri="{BB962C8B-B14F-4D97-AF65-F5344CB8AC3E}">
        <p14:creationId xmlns:p14="http://schemas.microsoft.com/office/powerpoint/2010/main" val="12254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we change the food list?</a:t>
            </a:r>
            <a:endParaRPr lang="en-US" dirty="0"/>
          </a:p>
        </p:txBody>
      </p:sp>
      <p:sp>
        <p:nvSpPr>
          <p:cNvPr id="3" name="Text Placeholder 2"/>
          <p:cNvSpPr>
            <a:spLocks noGrp="1"/>
          </p:cNvSpPr>
          <p:nvPr>
            <p:ph type="body" idx="1"/>
          </p:nvPr>
        </p:nvSpPr>
        <p:spPr/>
        <p:txBody>
          <a:bodyPr/>
          <a:lstStyle/>
          <a:p>
            <a:r>
              <a:rPr lang="en-US" dirty="0" smtClean="0"/>
              <a:t>What do you think needed changing?</a:t>
            </a:r>
            <a:endParaRPr lang="en-US" dirty="0"/>
          </a:p>
        </p:txBody>
      </p:sp>
      <p:sp>
        <p:nvSpPr>
          <p:cNvPr id="4" name="Slide Number Placeholder 3"/>
          <p:cNvSpPr>
            <a:spLocks noGrp="1"/>
          </p:cNvSpPr>
          <p:nvPr>
            <p:ph type="sldNum" sz="quarter" idx="12"/>
          </p:nvPr>
        </p:nvSpPr>
        <p:spPr/>
        <p:txBody>
          <a:bodyPr/>
          <a:lstStyle/>
          <a:p>
            <a:fld id="{34C99D79-8A4B-4031-B1E0-AF26F8EDF2BC}" type="slidenum">
              <a:rPr lang="en-US" smtClean="0"/>
              <a:t>4</a:t>
            </a:fld>
            <a:endParaRPr lang="en-US" dirty="0"/>
          </a:p>
        </p:txBody>
      </p:sp>
    </p:spTree>
    <p:extLst>
      <p:ext uri="{BB962C8B-B14F-4D97-AF65-F5344CB8AC3E}">
        <p14:creationId xmlns:p14="http://schemas.microsoft.com/office/powerpoint/2010/main" val="396076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412" y="12700"/>
            <a:ext cx="3810000" cy="2152650"/>
          </a:xfrm>
          <a:prstGeom prst="rect">
            <a:avLst/>
          </a:prstGeom>
        </p:spPr>
      </p:pic>
      <p:sp>
        <p:nvSpPr>
          <p:cNvPr id="2" name="Title 1"/>
          <p:cNvSpPr>
            <a:spLocks noGrp="1"/>
          </p:cNvSpPr>
          <p:nvPr>
            <p:ph type="title"/>
          </p:nvPr>
        </p:nvSpPr>
        <p:spPr/>
        <p:txBody>
          <a:bodyPr/>
          <a:lstStyle/>
          <a:p>
            <a:r>
              <a:rPr lang="en-US" dirty="0" smtClean="0"/>
              <a:t>Some foods are still cost-prohibitive</a:t>
            </a:r>
            <a:endParaRPr lang="en-US" dirty="0"/>
          </a:p>
        </p:txBody>
      </p:sp>
      <p:sp>
        <p:nvSpPr>
          <p:cNvPr id="3" name="Content Placeholder 2"/>
          <p:cNvSpPr>
            <a:spLocks noGrp="1"/>
          </p:cNvSpPr>
          <p:nvPr>
            <p:ph idx="1"/>
          </p:nvPr>
        </p:nvSpPr>
        <p:spPr>
          <a:xfrm>
            <a:off x="1218883" y="1966913"/>
            <a:ext cx="9751060" cy="4572000"/>
          </a:xfrm>
        </p:spPr>
        <p:txBody>
          <a:bodyPr>
            <a:normAutofit/>
          </a:bodyPr>
          <a:lstStyle/>
          <a:p>
            <a:pPr lvl="0"/>
            <a:r>
              <a:rPr lang="en-US" dirty="0"/>
              <a:t>Organic milk in Oregon costs 2 to 3 times the amount of non-organic milks, making organic milk </a:t>
            </a:r>
            <a:r>
              <a:rPr lang="en-US" dirty="0" smtClean="0"/>
              <a:t>cost-prohibitive. </a:t>
            </a:r>
            <a:r>
              <a:rPr lang="en-US" dirty="0"/>
              <a:t>Milk produced by Oregon farmers, however, has no growth hormones (</a:t>
            </a:r>
            <a:r>
              <a:rPr lang="en-US" dirty="0" err="1"/>
              <a:t>rbGH</a:t>
            </a:r>
            <a:r>
              <a:rPr lang="en-US" dirty="0"/>
              <a:t>) and is a healthy choice for families.</a:t>
            </a:r>
          </a:p>
          <a:p>
            <a:pPr lvl="0"/>
            <a:r>
              <a:rPr lang="en-US" dirty="0" smtClean="0"/>
              <a:t>We </a:t>
            </a:r>
            <a:r>
              <a:rPr lang="en-US" dirty="0"/>
              <a:t>determined that the cost impact of offering eggs marketed as being “cage free” outweighed the benefit of providing these in WIC. All eggs provide the same nutrition benefit, but cage free eggs did not support our commitment to fiscal responsibility</a:t>
            </a:r>
            <a:r>
              <a:rPr lang="en-US" dirty="0" smtClean="0"/>
              <a:t>.</a:t>
            </a:r>
            <a:endParaRPr lang="en-US" dirty="0"/>
          </a:p>
        </p:txBody>
      </p:sp>
      <p:sp>
        <p:nvSpPr>
          <p:cNvPr id="4" name="Slide Number Placeholder 3"/>
          <p:cNvSpPr>
            <a:spLocks noGrp="1"/>
          </p:cNvSpPr>
          <p:nvPr>
            <p:ph type="sldNum" sz="quarter" idx="12"/>
          </p:nvPr>
        </p:nvSpPr>
        <p:spPr/>
        <p:txBody>
          <a:bodyPr/>
          <a:lstStyle/>
          <a:p>
            <a:fld id="{34C99D79-8A4B-4031-B1E0-AF26F8EDF2BC}" type="slidenum">
              <a:rPr lang="en-US" smtClean="0"/>
              <a:t>40</a:t>
            </a:fld>
            <a:endParaRPr lang="en-US" dirty="0"/>
          </a:p>
        </p:txBody>
      </p:sp>
    </p:spTree>
    <p:extLst>
      <p:ext uri="{BB962C8B-B14F-4D97-AF65-F5344CB8AC3E}">
        <p14:creationId xmlns:p14="http://schemas.microsoft.com/office/powerpoint/2010/main" val="162933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 me what was removed?</a:t>
            </a:r>
            <a:endParaRPr lang="en-US" dirty="0"/>
          </a:p>
        </p:txBody>
      </p:sp>
      <p:sp>
        <p:nvSpPr>
          <p:cNvPr id="3" name="Content Placeholder 2"/>
          <p:cNvSpPr>
            <a:spLocks noGrp="1"/>
          </p:cNvSpPr>
          <p:nvPr>
            <p:ph idx="1"/>
          </p:nvPr>
        </p:nvSpPr>
        <p:spPr/>
        <p:txBody>
          <a:bodyPr/>
          <a:lstStyle/>
          <a:p>
            <a:r>
              <a:rPr lang="en-US" dirty="0" smtClean="0"/>
              <a:t>Review the handout “Discontinued – List of foods coming off the Food List Oct. 1, 2016”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4412" y="2854325"/>
            <a:ext cx="3305175" cy="32956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951521">
            <a:off x="5660388" y="2757822"/>
            <a:ext cx="5286375" cy="2686050"/>
          </a:xfrm>
          <a:prstGeom prst="rect">
            <a:avLst/>
          </a:prstGeom>
        </p:spPr>
      </p:pic>
      <p:sp>
        <p:nvSpPr>
          <p:cNvPr id="6" name="Slide Number Placeholder 5"/>
          <p:cNvSpPr>
            <a:spLocks noGrp="1"/>
          </p:cNvSpPr>
          <p:nvPr>
            <p:ph type="sldNum" sz="quarter" idx="12"/>
          </p:nvPr>
        </p:nvSpPr>
        <p:spPr/>
        <p:txBody>
          <a:bodyPr/>
          <a:lstStyle/>
          <a:p>
            <a:fld id="{34C99D79-8A4B-4031-B1E0-AF26F8EDF2BC}" type="slidenum">
              <a:rPr lang="en-US" smtClean="0"/>
              <a:t>41</a:t>
            </a:fld>
            <a:endParaRPr lang="en-US" dirty="0"/>
          </a:p>
        </p:txBody>
      </p:sp>
    </p:spTree>
    <p:extLst>
      <p:ext uri="{BB962C8B-B14F-4D97-AF65-F5344CB8AC3E}">
        <p14:creationId xmlns:p14="http://schemas.microsoft.com/office/powerpoint/2010/main" val="29231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03812" y="2667000"/>
            <a:ext cx="5257800" cy="36576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Assigning in   TWIST</a:t>
            </a:r>
            <a:endParaRPr lang="en-US" dirty="0"/>
          </a:p>
        </p:txBody>
      </p:sp>
      <p:sp>
        <p:nvSpPr>
          <p:cNvPr id="3" name="Slide Number Placeholder 2"/>
          <p:cNvSpPr>
            <a:spLocks noGrp="1"/>
          </p:cNvSpPr>
          <p:nvPr>
            <p:ph type="sldNum" sz="quarter" idx="12"/>
          </p:nvPr>
        </p:nvSpPr>
        <p:spPr/>
        <p:txBody>
          <a:bodyPr/>
          <a:lstStyle/>
          <a:p>
            <a:fld id="{34C99D79-8A4B-4031-B1E0-AF26F8EDF2BC}" type="slidenum">
              <a:rPr lang="en-US" smtClean="0"/>
              <a:t>42</a:t>
            </a:fld>
            <a:endParaRPr lang="en-US" dirty="0"/>
          </a:p>
        </p:txBody>
      </p:sp>
    </p:spTree>
    <p:extLst>
      <p:ext uri="{BB962C8B-B14F-4D97-AF65-F5344CB8AC3E}">
        <p14:creationId xmlns:p14="http://schemas.microsoft.com/office/powerpoint/2010/main" val="43302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82033">
            <a:off x="6951406" y="3700462"/>
            <a:ext cx="1905000" cy="1819275"/>
          </a:xfrm>
          <a:prstGeom prst="rect">
            <a:avLst/>
          </a:prstGeom>
        </p:spPr>
      </p:pic>
      <p:sp>
        <p:nvSpPr>
          <p:cNvPr id="2" name="Title 1"/>
          <p:cNvSpPr>
            <a:spLocks noGrp="1"/>
          </p:cNvSpPr>
          <p:nvPr>
            <p:ph type="title"/>
          </p:nvPr>
        </p:nvSpPr>
        <p:spPr/>
        <p:txBody>
          <a:bodyPr/>
          <a:lstStyle/>
          <a:p>
            <a:r>
              <a:rPr lang="en-US" dirty="0" smtClean="0"/>
              <a:t>Standard packages and templates</a:t>
            </a:r>
            <a:endParaRPr lang="en-US" dirty="0"/>
          </a:p>
        </p:txBody>
      </p:sp>
      <p:sp>
        <p:nvSpPr>
          <p:cNvPr id="3" name="Content Placeholder 2"/>
          <p:cNvSpPr>
            <a:spLocks noGrp="1"/>
          </p:cNvSpPr>
          <p:nvPr>
            <p:ph idx="1"/>
          </p:nvPr>
        </p:nvSpPr>
        <p:spPr/>
        <p:txBody>
          <a:bodyPr/>
          <a:lstStyle/>
          <a:p>
            <a:r>
              <a:rPr lang="en-US" dirty="0" smtClean="0"/>
              <a:t>Review the “Standard Food Packages” job aid</a:t>
            </a:r>
          </a:p>
          <a:p>
            <a:r>
              <a:rPr lang="en-US" dirty="0" smtClean="0"/>
              <a:t>Review the “Food Package and Template Codes” job aid</a:t>
            </a:r>
            <a:endParaRPr lang="en-US" dirty="0"/>
          </a:p>
        </p:txBody>
      </p:sp>
      <p:sp>
        <p:nvSpPr>
          <p:cNvPr id="4" name="Slide Number Placeholder 3"/>
          <p:cNvSpPr>
            <a:spLocks noGrp="1"/>
          </p:cNvSpPr>
          <p:nvPr>
            <p:ph type="sldNum" sz="quarter" idx="12"/>
          </p:nvPr>
        </p:nvSpPr>
        <p:spPr/>
        <p:txBody>
          <a:bodyPr/>
          <a:lstStyle/>
          <a:p>
            <a:fld id="{34C99D79-8A4B-4031-B1E0-AF26F8EDF2BC}" type="slidenum">
              <a:rPr lang="en-US" smtClean="0"/>
              <a:t>43</a:t>
            </a:fld>
            <a:endParaRPr lang="en-US" dirty="0"/>
          </a:p>
        </p:txBody>
      </p:sp>
      <p:sp>
        <p:nvSpPr>
          <p:cNvPr id="5" name="Rounded Rectangle 4"/>
          <p:cNvSpPr/>
          <p:nvPr/>
        </p:nvSpPr>
        <p:spPr>
          <a:xfrm>
            <a:off x="1598612" y="3733800"/>
            <a:ext cx="5334000" cy="1752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What’s different?</a:t>
            </a:r>
            <a:endParaRPr lang="en-US" dirty="0"/>
          </a:p>
        </p:txBody>
      </p:sp>
    </p:spTree>
    <p:extLst>
      <p:ext uri="{BB962C8B-B14F-4D97-AF65-F5344CB8AC3E}">
        <p14:creationId xmlns:p14="http://schemas.microsoft.com/office/powerpoint/2010/main" val="9080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Templates in TWIST</a:t>
            </a:r>
            <a:endParaRPr lang="en-US" dirty="0"/>
          </a:p>
        </p:txBody>
      </p:sp>
      <p:sp>
        <p:nvSpPr>
          <p:cNvPr id="8" name="Content Placeholder 7"/>
          <p:cNvSpPr>
            <a:spLocks noGrp="1"/>
          </p:cNvSpPr>
          <p:nvPr>
            <p:ph idx="1"/>
          </p:nvPr>
        </p:nvSpPr>
        <p:spPr/>
        <p:txBody>
          <a:bodyPr/>
          <a:lstStyle/>
          <a:p>
            <a:r>
              <a:rPr lang="en-US" dirty="0" smtClean="0"/>
              <a:t>Most new foods will be available for the cardholder to select without a change in food templates:</a:t>
            </a:r>
          </a:p>
          <a:p>
            <a:pPr lvl="1"/>
            <a:r>
              <a:rPr lang="en-US" dirty="0" smtClean="0"/>
              <a:t>Whole grains</a:t>
            </a:r>
          </a:p>
          <a:p>
            <a:pPr lvl="1"/>
            <a:r>
              <a:rPr lang="en-US" dirty="0" smtClean="0"/>
              <a:t>Canned beans</a:t>
            </a:r>
          </a:p>
          <a:p>
            <a:pPr lvl="1"/>
            <a:r>
              <a:rPr lang="en-US" dirty="0" smtClean="0"/>
              <a:t>New cereals</a:t>
            </a:r>
          </a:p>
          <a:p>
            <a:pPr lvl="1"/>
            <a:r>
              <a:rPr lang="en-US" dirty="0" smtClean="0"/>
              <a:t>New baby food options</a:t>
            </a:r>
          </a:p>
          <a:p>
            <a:pPr marL="451025" lvl="1" indent="0">
              <a:buNone/>
            </a:pPr>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4413" y="2540000"/>
            <a:ext cx="5080000" cy="3810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Slide Number Placeholder 2"/>
          <p:cNvSpPr>
            <a:spLocks noGrp="1"/>
          </p:cNvSpPr>
          <p:nvPr>
            <p:ph type="sldNum" sz="quarter" idx="12"/>
          </p:nvPr>
        </p:nvSpPr>
        <p:spPr/>
        <p:txBody>
          <a:bodyPr/>
          <a:lstStyle/>
          <a:p>
            <a:fld id="{34C99D79-8A4B-4031-B1E0-AF26F8EDF2BC}" type="slidenum">
              <a:rPr lang="en-US" smtClean="0"/>
              <a:t>44</a:t>
            </a:fld>
            <a:endParaRPr lang="en-US" dirty="0"/>
          </a:p>
        </p:txBody>
      </p:sp>
    </p:spTree>
    <p:extLst>
      <p:ext uri="{BB962C8B-B14F-4D97-AF65-F5344CB8AC3E}">
        <p14:creationId xmlns:p14="http://schemas.microsoft.com/office/powerpoint/2010/main" val="366327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66212" y="1574800"/>
            <a:ext cx="2819400" cy="3362325"/>
          </a:xfrm>
          <a:prstGeom prst="rect">
            <a:avLst/>
          </a:prstGeom>
        </p:spPr>
      </p:pic>
      <p:sp>
        <p:nvSpPr>
          <p:cNvPr id="2" name="Title 1"/>
          <p:cNvSpPr>
            <a:spLocks noGrp="1"/>
          </p:cNvSpPr>
          <p:nvPr>
            <p:ph type="title"/>
          </p:nvPr>
        </p:nvSpPr>
        <p:spPr/>
        <p:txBody>
          <a:bodyPr/>
          <a:lstStyle/>
          <a:p>
            <a:r>
              <a:rPr lang="en-US" dirty="0" smtClean="0"/>
              <a:t>Changing to a new Standard Food Package</a:t>
            </a:r>
            <a:endParaRPr lang="en-US" dirty="0"/>
          </a:p>
        </p:txBody>
      </p:sp>
      <p:sp>
        <p:nvSpPr>
          <p:cNvPr id="4" name="Content Placeholder 3"/>
          <p:cNvSpPr>
            <a:spLocks noGrp="1"/>
          </p:cNvSpPr>
          <p:nvPr>
            <p:ph idx="1"/>
          </p:nvPr>
        </p:nvSpPr>
        <p:spPr>
          <a:xfrm>
            <a:off x="1218883" y="1600200"/>
            <a:ext cx="8533129" cy="4572000"/>
          </a:xfrm>
        </p:spPr>
        <p:txBody>
          <a:bodyPr/>
          <a:lstStyle/>
          <a:p>
            <a:r>
              <a:rPr lang="en-US" dirty="0" smtClean="0"/>
              <a:t>The new standard </a:t>
            </a:r>
            <a:r>
              <a:rPr lang="en-US" dirty="0"/>
              <a:t>milk template </a:t>
            </a:r>
            <a:r>
              <a:rPr lang="en-US" dirty="0" smtClean="0"/>
              <a:t>for women and older children will include yogurt.</a:t>
            </a:r>
          </a:p>
          <a:p>
            <a:r>
              <a:rPr lang="en-US" dirty="0" smtClean="0"/>
              <a:t>The new standard will forecast in TWIST automatically at the participant’s </a:t>
            </a:r>
            <a:r>
              <a:rPr lang="en-US" b="1" dirty="0" smtClean="0"/>
              <a:t>next</a:t>
            </a:r>
            <a:r>
              <a:rPr lang="en-US" dirty="0" smtClean="0"/>
              <a:t> recert appointment.</a:t>
            </a:r>
          </a:p>
          <a:p>
            <a:r>
              <a:rPr lang="en-US" b="1" dirty="0" smtClean="0"/>
              <a:t>You can change to a new template at any time</a:t>
            </a:r>
            <a:r>
              <a:rPr lang="en-US" dirty="0" smtClean="0"/>
              <a:t>, forecast, and reissue benefits.</a:t>
            </a:r>
          </a:p>
          <a:p>
            <a:pPr lvl="1"/>
            <a:r>
              <a:rPr lang="en-US" dirty="0" smtClean="0"/>
              <a:t>If benefits have been spent but there is adequate milk benefit left, you can use the “Modify” function to assign yogurt and/or tofu. </a:t>
            </a:r>
            <a:endParaRPr lang="en-US" dirty="0"/>
          </a:p>
        </p:txBody>
      </p:sp>
      <p:sp>
        <p:nvSpPr>
          <p:cNvPr id="5" name="Slide Number Placeholder 4"/>
          <p:cNvSpPr>
            <a:spLocks noGrp="1"/>
          </p:cNvSpPr>
          <p:nvPr>
            <p:ph type="sldNum" sz="quarter" idx="12"/>
          </p:nvPr>
        </p:nvSpPr>
        <p:spPr/>
        <p:txBody>
          <a:bodyPr/>
          <a:lstStyle/>
          <a:p>
            <a:fld id="{34C99D79-8A4B-4031-B1E0-AF26F8EDF2BC}" type="slidenum">
              <a:rPr lang="en-US" smtClean="0"/>
              <a:t>45</a:t>
            </a:fld>
            <a:endParaRPr lang="en-US" dirty="0"/>
          </a:p>
        </p:txBody>
      </p:sp>
    </p:spTree>
    <p:extLst>
      <p:ext uri="{BB962C8B-B14F-4D97-AF65-F5344CB8AC3E}">
        <p14:creationId xmlns:p14="http://schemas.microsoft.com/office/powerpoint/2010/main" val="15964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Templates in TWIST</a:t>
            </a:r>
            <a:endParaRPr lang="en-US" dirty="0"/>
          </a:p>
        </p:txBody>
      </p:sp>
      <p:sp>
        <p:nvSpPr>
          <p:cNvPr id="8" name="Content Placeholder 7"/>
          <p:cNvSpPr>
            <a:spLocks noGrp="1"/>
          </p:cNvSpPr>
          <p:nvPr>
            <p:ph idx="1"/>
          </p:nvPr>
        </p:nvSpPr>
        <p:spPr>
          <a:xfrm>
            <a:off x="608012" y="1600200"/>
            <a:ext cx="8304529" cy="4572000"/>
          </a:xfrm>
        </p:spPr>
        <p:txBody>
          <a:bodyPr/>
          <a:lstStyle/>
          <a:p>
            <a:r>
              <a:rPr lang="en-US" dirty="0" smtClean="0"/>
              <a:t>A milk template will need to be selected to provide yogurt or tofu.</a:t>
            </a:r>
          </a:p>
          <a:p>
            <a:pPr lvl="1"/>
            <a:r>
              <a:rPr lang="en-US" dirty="0" smtClean="0"/>
              <a:t>Yogurt templates will have a “Y” in the template code</a:t>
            </a:r>
          </a:p>
          <a:p>
            <a:pPr lvl="1"/>
            <a:r>
              <a:rPr lang="en-US" dirty="0" smtClean="0"/>
              <a:t>Tofu templates will have a “T” in the template code</a:t>
            </a:r>
          </a:p>
          <a:p>
            <a:r>
              <a:rPr lang="en-US" dirty="0" smtClean="0"/>
              <a:t>All milk types will have a template available with yogurt or with yogurt and tofu, with and without cheese.</a:t>
            </a:r>
          </a:p>
          <a:p>
            <a:r>
              <a:rPr lang="en-US" dirty="0" smtClean="0"/>
              <a:t>You will need to use the modify function to assign acidophilus milk or tofu without yogurt.</a:t>
            </a:r>
          </a:p>
          <a:p>
            <a:pPr lvl="1"/>
            <a:endParaRPr lang="en-US" dirty="0" smtClean="0"/>
          </a:p>
          <a:p>
            <a:pPr lvl="1"/>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12541" y="3733800"/>
            <a:ext cx="2933700" cy="2286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12541" y="1066800"/>
            <a:ext cx="2819400" cy="2286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Rectangle 1"/>
          <p:cNvSpPr/>
          <p:nvPr/>
        </p:nvSpPr>
        <p:spPr>
          <a:xfrm>
            <a:off x="9866966" y="1447800"/>
            <a:ext cx="881973" cy="144655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800" b="1" cap="none" spc="0" dirty="0" smtClean="0">
                <a:ln/>
                <a:solidFill>
                  <a:schemeClr val="accent4"/>
                </a:solidFill>
                <a:effectLst/>
              </a:rPr>
              <a:t>Y</a:t>
            </a:r>
            <a:endParaRPr lang="en-US" sz="8800" b="1" cap="none" spc="0" dirty="0">
              <a:ln/>
              <a:solidFill>
                <a:schemeClr val="accent4"/>
              </a:solidFill>
              <a:effectLst/>
            </a:endParaRPr>
          </a:p>
        </p:txBody>
      </p:sp>
      <p:sp>
        <p:nvSpPr>
          <p:cNvPr id="3" name="Rectangle 2"/>
          <p:cNvSpPr/>
          <p:nvPr/>
        </p:nvSpPr>
        <p:spPr>
          <a:xfrm>
            <a:off x="9864561" y="4038600"/>
            <a:ext cx="885179" cy="144655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800" b="1" cap="none" spc="0" dirty="0" smtClean="0">
                <a:ln/>
                <a:solidFill>
                  <a:schemeClr val="accent4"/>
                </a:solidFill>
                <a:effectLst/>
              </a:rPr>
              <a:t>T</a:t>
            </a:r>
            <a:endParaRPr lang="en-US" sz="8800" b="1" cap="none" spc="0" dirty="0">
              <a:ln/>
              <a:solidFill>
                <a:schemeClr val="accent4"/>
              </a:solidFill>
              <a:effectLst/>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t>46</a:t>
            </a:fld>
            <a:endParaRPr lang="en-US" dirty="0"/>
          </a:p>
        </p:txBody>
      </p:sp>
    </p:spTree>
    <p:extLst>
      <p:ext uri="{BB962C8B-B14F-4D97-AF65-F5344CB8AC3E}">
        <p14:creationId xmlns:p14="http://schemas.microsoft.com/office/powerpoint/2010/main" val="392662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talk with cardholders?</a:t>
            </a:r>
            <a:endParaRPr lang="en-US" dirty="0"/>
          </a:p>
        </p:txBody>
      </p:sp>
      <p:sp>
        <p:nvSpPr>
          <p:cNvPr id="3" name="Text Placeholder 2"/>
          <p:cNvSpPr>
            <a:spLocks noGrp="1"/>
          </p:cNvSpPr>
          <p:nvPr>
            <p:ph type="body" idx="1"/>
          </p:nvPr>
        </p:nvSpPr>
        <p:spPr/>
        <p:txBody>
          <a:bodyPr/>
          <a:lstStyle/>
          <a:p>
            <a:r>
              <a:rPr lang="en-US" dirty="0" smtClean="0"/>
              <a:t>“What makes Oregon WIC foods so special?”</a:t>
            </a:r>
            <a:endParaRPr lang="en-US" dirty="0"/>
          </a:p>
        </p:txBody>
      </p:sp>
      <p:sp>
        <p:nvSpPr>
          <p:cNvPr id="4" name="Slide Number Placeholder 3"/>
          <p:cNvSpPr>
            <a:spLocks noGrp="1"/>
          </p:cNvSpPr>
          <p:nvPr>
            <p:ph type="sldNum" sz="quarter" idx="12"/>
          </p:nvPr>
        </p:nvSpPr>
        <p:spPr/>
        <p:txBody>
          <a:bodyPr/>
          <a:lstStyle/>
          <a:p>
            <a:fld id="{34C99D79-8A4B-4031-B1E0-AF26F8EDF2BC}" type="slidenum">
              <a:rPr lang="en-US" smtClean="0"/>
              <a:t>47</a:t>
            </a:fld>
            <a:endParaRPr lang="en-US" dirty="0"/>
          </a:p>
        </p:txBody>
      </p:sp>
    </p:spTree>
    <p:extLst>
      <p:ext uri="{BB962C8B-B14F-4D97-AF65-F5344CB8AC3E}">
        <p14:creationId xmlns:p14="http://schemas.microsoft.com/office/powerpoint/2010/main" val="319404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plan</a:t>
            </a:r>
            <a:endParaRPr lang="en-US" dirty="0"/>
          </a:p>
        </p:txBody>
      </p:sp>
      <p:sp>
        <p:nvSpPr>
          <p:cNvPr id="3" name="Content Placeholder 2"/>
          <p:cNvSpPr>
            <a:spLocks noGrp="1"/>
          </p:cNvSpPr>
          <p:nvPr>
            <p:ph idx="1"/>
          </p:nvPr>
        </p:nvSpPr>
        <p:spPr>
          <a:xfrm>
            <a:off x="1218883" y="1600200"/>
            <a:ext cx="4875529" cy="4572000"/>
          </a:xfrm>
        </p:spPr>
        <p:txBody>
          <a:bodyPr/>
          <a:lstStyle/>
          <a:p>
            <a:r>
              <a:rPr lang="en-US" dirty="0" smtClean="0"/>
              <a:t>How will you share information about the new food list with cardholders?</a:t>
            </a:r>
          </a:p>
          <a:p>
            <a:r>
              <a:rPr lang="en-US" dirty="0" smtClean="0"/>
              <a:t>When will your agency offer to change to a new milk template with yogurt or tofu?</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7424" y="1600200"/>
            <a:ext cx="5834454" cy="38862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34C99D79-8A4B-4031-B1E0-AF26F8EDF2BC}" type="slidenum">
              <a:rPr lang="en-US" smtClean="0"/>
              <a:t>48</a:t>
            </a:fld>
            <a:endParaRPr lang="en-US" dirty="0"/>
          </a:p>
        </p:txBody>
      </p:sp>
    </p:spTree>
    <p:extLst>
      <p:ext uri="{BB962C8B-B14F-4D97-AF65-F5344CB8AC3E}">
        <p14:creationId xmlns:p14="http://schemas.microsoft.com/office/powerpoint/2010/main" val="250602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market the changes to the food list to families?</a:t>
            </a:r>
            <a:endParaRPr lang="en-US" dirty="0"/>
          </a:p>
        </p:txBody>
      </p:sp>
      <p:sp>
        <p:nvSpPr>
          <p:cNvPr id="3" name="Content Placeholder 2"/>
          <p:cNvSpPr>
            <a:spLocks noGrp="1"/>
          </p:cNvSpPr>
          <p:nvPr>
            <p:ph idx="1"/>
          </p:nvPr>
        </p:nvSpPr>
        <p:spPr>
          <a:xfrm>
            <a:off x="989012" y="1600200"/>
            <a:ext cx="5485129" cy="4572000"/>
          </a:xfrm>
        </p:spPr>
        <p:txBody>
          <a:bodyPr/>
          <a:lstStyle/>
          <a:p>
            <a:r>
              <a:rPr lang="en-US" dirty="0" smtClean="0"/>
              <a:t>Review the “What makes Oregon WIC foods special?” handout.</a:t>
            </a:r>
          </a:p>
          <a:p>
            <a:r>
              <a:rPr lang="en-US" dirty="0" smtClean="0"/>
              <a:t>Consider:</a:t>
            </a:r>
          </a:p>
          <a:p>
            <a:pPr lvl="1"/>
            <a:r>
              <a:rPr lang="en-US" dirty="0" smtClean="0"/>
              <a:t>Which of the food list changes might appeal to families with older children?</a:t>
            </a:r>
          </a:p>
          <a:p>
            <a:pPr lvl="1"/>
            <a:r>
              <a:rPr lang="en-US" dirty="0" smtClean="0"/>
              <a:t>What foods might help address some specific parent concerns you have heard?</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99212" y="1752600"/>
            <a:ext cx="5260891" cy="35052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34C99D79-8A4B-4031-B1E0-AF26F8EDF2BC}" type="slidenum">
              <a:rPr lang="en-US" smtClean="0"/>
              <a:t>49</a:t>
            </a:fld>
            <a:endParaRPr lang="en-US" dirty="0"/>
          </a:p>
        </p:txBody>
      </p:sp>
    </p:spTree>
    <p:extLst>
      <p:ext uri="{BB962C8B-B14F-4D97-AF65-F5344CB8AC3E}">
        <p14:creationId xmlns:p14="http://schemas.microsoft.com/office/powerpoint/2010/main" val="165097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Goals for the 2016 change in the Food List</a:t>
            </a:r>
            <a:endParaRPr lang="en-US" dirty="0"/>
          </a:p>
        </p:txBody>
      </p:sp>
      <p:sp>
        <p:nvSpPr>
          <p:cNvPr id="6" name="Content Placeholder 5"/>
          <p:cNvSpPr>
            <a:spLocks noGrp="1"/>
          </p:cNvSpPr>
          <p:nvPr>
            <p:ph idx="1"/>
          </p:nvPr>
        </p:nvSpPr>
        <p:spPr>
          <a:xfrm>
            <a:off x="1218883" y="1600200"/>
            <a:ext cx="7390129" cy="4572000"/>
          </a:xfrm>
        </p:spPr>
        <p:txBody>
          <a:bodyPr>
            <a:normAutofit lnSpcReduction="10000"/>
          </a:bodyPr>
          <a:lstStyle/>
          <a:p>
            <a:r>
              <a:rPr lang="en-US" dirty="0" smtClean="0"/>
              <a:t>Enhance the appeal of the WIC food package </a:t>
            </a:r>
          </a:p>
          <a:p>
            <a:pPr lvl="1"/>
            <a:r>
              <a:rPr lang="en-US" dirty="0" smtClean="0"/>
              <a:t>Include foods that appeal to older children </a:t>
            </a:r>
          </a:p>
          <a:p>
            <a:pPr lvl="1"/>
            <a:r>
              <a:rPr lang="en-US" dirty="0" smtClean="0"/>
              <a:t>Add food choices that are used commonly in different cultures</a:t>
            </a:r>
          </a:p>
          <a:p>
            <a:pPr lvl="1"/>
            <a:r>
              <a:rPr lang="en-US" dirty="0" smtClean="0"/>
              <a:t>Decide if WIC can afford organic </a:t>
            </a:r>
            <a:r>
              <a:rPr lang="en-US" dirty="0"/>
              <a:t>milk, organic baby food </a:t>
            </a:r>
            <a:r>
              <a:rPr lang="en-US" dirty="0" smtClean="0"/>
              <a:t>or </a:t>
            </a:r>
            <a:r>
              <a:rPr lang="en-US" dirty="0"/>
              <a:t>cage-free </a:t>
            </a:r>
            <a:r>
              <a:rPr lang="en-US" dirty="0" smtClean="0"/>
              <a:t>eggs</a:t>
            </a:r>
          </a:p>
          <a:p>
            <a:r>
              <a:rPr lang="en-US" dirty="0" smtClean="0"/>
              <a:t>Update the foods available, such as the cereal options</a:t>
            </a:r>
          </a:p>
          <a:p>
            <a:r>
              <a:rPr lang="en-US" dirty="0" smtClean="0"/>
              <a:t>Embrace eWIC and decrease shopping issues, e.g. juice confusion</a:t>
            </a:r>
          </a:p>
          <a:p>
            <a:pPr marL="0" indent="0">
              <a:buNone/>
            </a:pPr>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8012" y="1600200"/>
            <a:ext cx="3695700" cy="3695700"/>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5</a:t>
            </a:fld>
            <a:endParaRPr lang="en-US" dirty="0"/>
          </a:p>
        </p:txBody>
      </p:sp>
    </p:spTree>
    <p:extLst>
      <p:ext uri="{BB962C8B-B14F-4D97-AF65-F5344CB8AC3E}">
        <p14:creationId xmlns:p14="http://schemas.microsoft.com/office/powerpoint/2010/main" val="58449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917303" y="9352"/>
            <a:ext cx="10271522" cy="6848648"/>
          </a:xfrm>
          <a:prstGeom prst="rect">
            <a:avLst/>
          </a:prstGeom>
        </p:spPr>
      </p:pic>
      <p:sp>
        <p:nvSpPr>
          <p:cNvPr id="2" name="Title 1"/>
          <p:cNvSpPr>
            <a:spLocks noGrp="1"/>
          </p:cNvSpPr>
          <p:nvPr>
            <p:ph type="title"/>
          </p:nvPr>
        </p:nvSpPr>
        <p:spPr>
          <a:xfrm>
            <a:off x="1827212" y="2418735"/>
            <a:ext cx="5790088" cy="2029882"/>
          </a:xfrm>
        </p:spPr>
        <p:txBody>
          <a:bodyPr>
            <a:normAutofit/>
          </a:bodyPr>
          <a:lstStyle/>
          <a:p>
            <a:r>
              <a:rPr lang="en-US" sz="5400" dirty="0" smtClean="0">
                <a:solidFill>
                  <a:schemeClr val="bg1"/>
                </a:solidFill>
              </a:rPr>
              <a:t>Trouble</a:t>
            </a:r>
            <a:r>
              <a:rPr lang="en-US" sz="5400" dirty="0" smtClean="0"/>
              <a:t>shooting shopping issues</a:t>
            </a:r>
            <a:endParaRPr lang="en-US" sz="5400" dirty="0"/>
          </a:p>
        </p:txBody>
      </p:sp>
      <p:sp>
        <p:nvSpPr>
          <p:cNvPr id="3" name="Slide Number Placeholder 2"/>
          <p:cNvSpPr>
            <a:spLocks noGrp="1"/>
          </p:cNvSpPr>
          <p:nvPr>
            <p:ph type="sldNum" sz="quarter" idx="12"/>
          </p:nvPr>
        </p:nvSpPr>
        <p:spPr/>
        <p:txBody>
          <a:bodyPr/>
          <a:lstStyle/>
          <a:p>
            <a:fld id="{34C99D79-8A4B-4031-B1E0-AF26F8EDF2BC}" type="slidenum">
              <a:rPr lang="en-US" smtClean="0"/>
              <a:t>50</a:t>
            </a:fld>
            <a:endParaRPr lang="en-US" dirty="0"/>
          </a:p>
        </p:txBody>
      </p:sp>
    </p:spTree>
    <p:extLst>
      <p:ext uri="{BB962C8B-B14F-4D97-AF65-F5344CB8AC3E}">
        <p14:creationId xmlns:p14="http://schemas.microsoft.com/office/powerpoint/2010/main" val="356199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foods will mean new shopping issues</a:t>
            </a:r>
            <a:endParaRPr lang="en-US" dirty="0"/>
          </a:p>
        </p:txBody>
      </p:sp>
      <p:sp>
        <p:nvSpPr>
          <p:cNvPr id="3" name="Content Placeholder 2"/>
          <p:cNvSpPr>
            <a:spLocks noGrp="1"/>
          </p:cNvSpPr>
          <p:nvPr>
            <p:ph idx="1"/>
          </p:nvPr>
        </p:nvSpPr>
        <p:spPr/>
        <p:txBody>
          <a:bodyPr>
            <a:normAutofit/>
          </a:bodyPr>
          <a:lstStyle/>
          <a:p>
            <a:r>
              <a:rPr lang="en-US" dirty="0" smtClean="0"/>
              <a:t>We can expect that there will be missing UPC’s for new foods that are not brand specific.</a:t>
            </a:r>
          </a:p>
          <a:p>
            <a:pPr lvl="1"/>
            <a:r>
              <a:rPr lang="en-US" dirty="0"/>
              <a:t>Oats</a:t>
            </a:r>
          </a:p>
          <a:p>
            <a:pPr lvl="1"/>
            <a:r>
              <a:rPr lang="en-US" dirty="0" smtClean="0"/>
              <a:t>Instant brown </a:t>
            </a:r>
            <a:r>
              <a:rPr lang="en-US" dirty="0"/>
              <a:t>rice </a:t>
            </a:r>
          </a:p>
          <a:p>
            <a:pPr lvl="1"/>
            <a:r>
              <a:rPr lang="en-US" dirty="0"/>
              <a:t>B</a:t>
            </a:r>
            <a:r>
              <a:rPr lang="en-US" dirty="0" smtClean="0"/>
              <a:t>ulgur</a:t>
            </a:r>
            <a:endParaRPr lang="en-US" dirty="0"/>
          </a:p>
          <a:p>
            <a:pPr lvl="1"/>
            <a:r>
              <a:rPr lang="en-US" dirty="0" smtClean="0"/>
              <a:t>Canned beans</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9612" y="2565576"/>
            <a:ext cx="2895600" cy="28956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1421" y="4013376"/>
            <a:ext cx="2944125" cy="2133424"/>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34C99D79-8A4B-4031-B1E0-AF26F8EDF2BC}" type="slidenum">
              <a:rPr lang="en-US" smtClean="0"/>
              <a:t>51</a:t>
            </a:fld>
            <a:endParaRPr lang="en-US" dirty="0"/>
          </a:p>
        </p:txBody>
      </p:sp>
    </p:spTree>
    <p:extLst>
      <p:ext uri="{BB962C8B-B14F-4D97-AF65-F5344CB8AC3E}">
        <p14:creationId xmlns:p14="http://schemas.microsoft.com/office/powerpoint/2010/main" val="168260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foods will mean new shopping issues</a:t>
            </a:r>
            <a:endParaRPr lang="en-US" dirty="0"/>
          </a:p>
        </p:txBody>
      </p:sp>
      <p:sp>
        <p:nvSpPr>
          <p:cNvPr id="3" name="Content Placeholder 2"/>
          <p:cNvSpPr>
            <a:spLocks noGrp="1"/>
          </p:cNvSpPr>
          <p:nvPr>
            <p:ph idx="1"/>
          </p:nvPr>
        </p:nvSpPr>
        <p:spPr/>
        <p:txBody>
          <a:bodyPr>
            <a:normAutofit/>
          </a:bodyPr>
          <a:lstStyle/>
          <a:p>
            <a:r>
              <a:rPr lang="en-US" dirty="0" smtClean="0"/>
              <a:t>We can expect that there will be confusion about the specific brands or sizes of new foods.</a:t>
            </a:r>
          </a:p>
          <a:p>
            <a:pPr lvl="1"/>
            <a:r>
              <a:rPr lang="en-US" dirty="0"/>
              <a:t>Whole grain pasta</a:t>
            </a:r>
          </a:p>
          <a:p>
            <a:pPr lvl="1"/>
            <a:r>
              <a:rPr lang="en-US" dirty="0" smtClean="0"/>
              <a:t>Whole wheat tortillas</a:t>
            </a:r>
            <a:endParaRPr lang="en-US" dirty="0"/>
          </a:p>
          <a:p>
            <a:pPr lvl="1"/>
            <a:r>
              <a:rPr lang="en-US" dirty="0" smtClean="0"/>
              <a:t>Tofu</a:t>
            </a:r>
            <a:endParaRPr lang="en-US" dirty="0"/>
          </a:p>
          <a:p>
            <a:pPr lvl="1"/>
            <a:r>
              <a:rPr lang="en-US" dirty="0"/>
              <a:t>Yogurt</a:t>
            </a:r>
          </a:p>
          <a:p>
            <a:pPr lvl="1"/>
            <a:r>
              <a:rPr lang="en-US" dirty="0"/>
              <a:t>Cereal</a:t>
            </a:r>
          </a:p>
          <a:p>
            <a:pPr lvl="1"/>
            <a:r>
              <a:rPr lang="en-US" dirty="0" smtClean="0"/>
              <a:t>Baby </a:t>
            </a:r>
            <a:r>
              <a:rPr lang="en-US" dirty="0"/>
              <a:t>food and </a:t>
            </a:r>
            <a:r>
              <a:rPr lang="en-US" dirty="0" smtClean="0"/>
              <a:t>cereal</a:t>
            </a:r>
            <a:endParaRPr lang="en-US" dirty="0"/>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865812" y="2779720"/>
            <a:ext cx="5337448" cy="3532180"/>
          </a:xfrm>
          <a:prstGeom prst="rect">
            <a:avLst/>
          </a:prstGeom>
        </p:spPr>
      </p:pic>
      <p:sp>
        <p:nvSpPr>
          <p:cNvPr id="5" name="Slide Number Placeholder 4"/>
          <p:cNvSpPr>
            <a:spLocks noGrp="1"/>
          </p:cNvSpPr>
          <p:nvPr>
            <p:ph type="sldNum" sz="quarter" idx="12"/>
          </p:nvPr>
        </p:nvSpPr>
        <p:spPr/>
        <p:txBody>
          <a:bodyPr/>
          <a:lstStyle/>
          <a:p>
            <a:fld id="{34C99D79-8A4B-4031-B1E0-AF26F8EDF2BC}" type="slidenum">
              <a:rPr lang="en-US" smtClean="0"/>
              <a:t>52</a:t>
            </a:fld>
            <a:endParaRPr lang="en-US" dirty="0"/>
          </a:p>
        </p:txBody>
      </p:sp>
    </p:spTree>
    <p:extLst>
      <p:ext uri="{BB962C8B-B14F-4D97-AF65-F5344CB8AC3E}">
        <p14:creationId xmlns:p14="http://schemas.microsoft.com/office/powerpoint/2010/main" val="370310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foods will mean new shopping issues</a:t>
            </a:r>
            <a:endParaRPr lang="en-US" dirty="0"/>
          </a:p>
        </p:txBody>
      </p:sp>
      <p:sp>
        <p:nvSpPr>
          <p:cNvPr id="3" name="Content Placeholder 2"/>
          <p:cNvSpPr>
            <a:spLocks noGrp="1"/>
          </p:cNvSpPr>
          <p:nvPr>
            <p:ph idx="1"/>
          </p:nvPr>
        </p:nvSpPr>
        <p:spPr>
          <a:xfrm>
            <a:off x="1218883" y="1600200"/>
            <a:ext cx="5256529" cy="4572000"/>
          </a:xfrm>
        </p:spPr>
        <p:txBody>
          <a:bodyPr>
            <a:normAutofit/>
          </a:bodyPr>
          <a:lstStyle/>
          <a:p>
            <a:r>
              <a:rPr lang="en-US" dirty="0" smtClean="0"/>
              <a:t>We can expect that cashiers may not be familiar with the new foods. </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85012" y="1473200"/>
            <a:ext cx="3450336" cy="516940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34C99D79-8A4B-4031-B1E0-AF26F8EDF2BC}" type="slidenum">
              <a:rPr lang="en-US" smtClean="0"/>
              <a:t>53</a:t>
            </a:fld>
            <a:endParaRPr lang="en-US" dirty="0"/>
          </a:p>
        </p:txBody>
      </p:sp>
    </p:spTree>
    <p:extLst>
      <p:ext uri="{BB962C8B-B14F-4D97-AF65-F5344CB8AC3E}">
        <p14:creationId xmlns:p14="http://schemas.microsoft.com/office/powerpoint/2010/main" val="219843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152400"/>
            <a:ext cx="10057129" cy="1295400"/>
          </a:xfrm>
        </p:spPr>
        <p:txBody>
          <a:bodyPr/>
          <a:lstStyle/>
          <a:p>
            <a:r>
              <a:rPr lang="en-US" dirty="0" smtClean="0"/>
              <a:t>What can you do to help prevent shopping issues?</a:t>
            </a:r>
            <a:endParaRPr lang="en-US" dirty="0"/>
          </a:p>
        </p:txBody>
      </p:sp>
      <p:sp>
        <p:nvSpPr>
          <p:cNvPr id="3" name="Content Placeholder 2"/>
          <p:cNvSpPr>
            <a:spLocks noGrp="1"/>
          </p:cNvSpPr>
          <p:nvPr>
            <p:ph idx="1"/>
          </p:nvPr>
        </p:nvSpPr>
        <p:spPr>
          <a:xfrm>
            <a:off x="1218883" y="1600200"/>
            <a:ext cx="4494529" cy="4572000"/>
          </a:xfrm>
        </p:spPr>
        <p:txBody>
          <a:bodyPr/>
          <a:lstStyle/>
          <a:p>
            <a:r>
              <a:rPr lang="en-US" dirty="0" smtClean="0"/>
              <a:t>Shopper education is key.</a:t>
            </a:r>
          </a:p>
          <a:p>
            <a:pPr lvl="1"/>
            <a:r>
              <a:rPr lang="en-US" dirty="0" smtClean="0"/>
              <a:t>Food list</a:t>
            </a:r>
          </a:p>
          <a:p>
            <a:pPr lvl="1"/>
            <a:r>
              <a:rPr lang="en-US" dirty="0" smtClean="0"/>
              <a:t>Benefit balance (Benefits List, WICShopper app, website or customer service line)</a:t>
            </a:r>
            <a:endParaRPr lang="en-US" dirty="0"/>
          </a:p>
        </p:txBody>
      </p:sp>
      <p:pic>
        <p:nvPicPr>
          <p:cNvPr id="7" name="Picture 6"/>
          <p:cNvPicPr/>
          <p:nvPr/>
        </p:nvPicPr>
        <p:blipFill>
          <a:blip r:embed="rId2" cstate="email">
            <a:extLst>
              <a:ext uri="{28A0092B-C50C-407E-A947-70E740481C1C}">
                <a14:useLocalDpi xmlns:a14="http://schemas.microsoft.com/office/drawing/2010/main"/>
              </a:ext>
            </a:extLst>
          </a:blip>
          <a:stretch>
            <a:fillRect/>
          </a:stretch>
        </p:blipFill>
        <p:spPr>
          <a:xfrm>
            <a:off x="5942012" y="1676400"/>
            <a:ext cx="5684520" cy="375094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0812" y="1981200"/>
            <a:ext cx="2401824" cy="4571501"/>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4" cstate="email">
            <a:extLst>
              <a:ext uri="{28A0092B-C50C-407E-A947-70E740481C1C}">
                <a14:useLocalDpi xmlns:a14="http://schemas.microsoft.com/office/drawing/2010/main"/>
              </a:ext>
            </a:extLst>
          </a:blip>
          <a:stretch>
            <a:fillRect/>
          </a:stretch>
        </p:blipFill>
        <p:spPr>
          <a:xfrm>
            <a:off x="5561646" y="3886199"/>
            <a:ext cx="1371600" cy="2502694"/>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5" cstate="screen">
            <a:extLst>
              <a:ext uri="{28A0092B-C50C-407E-A947-70E740481C1C}">
                <a14:useLocalDpi xmlns:a14="http://schemas.microsoft.com/office/drawing/2010/main"/>
              </a:ext>
            </a:extLst>
          </a:blip>
          <a:stretch>
            <a:fillRect/>
          </a:stretch>
        </p:blipFill>
        <p:spPr>
          <a:xfrm>
            <a:off x="5684091" y="4384986"/>
            <a:ext cx="1126710" cy="1556919"/>
          </a:xfrm>
          <a:prstGeom prst="rect">
            <a:avLst/>
          </a:prstGeom>
        </p:spPr>
      </p:pic>
      <p:sp>
        <p:nvSpPr>
          <p:cNvPr id="8" name="Slide Number Placeholder 7"/>
          <p:cNvSpPr>
            <a:spLocks noGrp="1"/>
          </p:cNvSpPr>
          <p:nvPr>
            <p:ph type="sldNum" sz="quarter" idx="12"/>
          </p:nvPr>
        </p:nvSpPr>
        <p:spPr/>
        <p:txBody>
          <a:bodyPr/>
          <a:lstStyle/>
          <a:p>
            <a:fld id="{34C99D79-8A4B-4031-B1E0-AF26F8EDF2BC}" type="slidenum">
              <a:rPr lang="en-US" smtClean="0"/>
              <a:t>54</a:t>
            </a:fld>
            <a:endParaRPr lang="en-US" dirty="0"/>
          </a:p>
        </p:txBody>
      </p:sp>
    </p:spTree>
    <p:extLst>
      <p:ext uri="{BB962C8B-B14F-4D97-AF65-F5344CB8AC3E}">
        <p14:creationId xmlns:p14="http://schemas.microsoft.com/office/powerpoint/2010/main" val="260203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85212" y="3429000"/>
            <a:ext cx="2895600" cy="2895600"/>
          </a:xfrm>
          <a:prstGeom prst="rect">
            <a:avLst/>
          </a:prstGeom>
        </p:spPr>
      </p:pic>
      <p:sp>
        <p:nvSpPr>
          <p:cNvPr id="2" name="Title 1"/>
          <p:cNvSpPr>
            <a:spLocks noGrp="1"/>
          </p:cNvSpPr>
          <p:nvPr>
            <p:ph type="title"/>
          </p:nvPr>
        </p:nvSpPr>
        <p:spPr>
          <a:xfrm>
            <a:off x="1218882" y="152400"/>
            <a:ext cx="10133329" cy="1295400"/>
          </a:xfrm>
        </p:spPr>
        <p:txBody>
          <a:bodyPr/>
          <a:lstStyle/>
          <a:p>
            <a:r>
              <a:rPr lang="en-US" dirty="0" smtClean="0"/>
              <a:t>How can you help if a cardholder reports an issue?</a:t>
            </a:r>
            <a:endParaRPr lang="en-US" dirty="0"/>
          </a:p>
        </p:txBody>
      </p:sp>
      <p:sp>
        <p:nvSpPr>
          <p:cNvPr id="3" name="Content Placeholder 2"/>
          <p:cNvSpPr>
            <a:spLocks noGrp="1"/>
          </p:cNvSpPr>
          <p:nvPr>
            <p:ph idx="1"/>
          </p:nvPr>
        </p:nvSpPr>
        <p:spPr>
          <a:xfrm>
            <a:off x="1218883" y="1600200"/>
            <a:ext cx="9371329" cy="4572000"/>
          </a:xfrm>
        </p:spPr>
        <p:txBody>
          <a:bodyPr/>
          <a:lstStyle/>
          <a:p>
            <a:r>
              <a:rPr lang="en-US" dirty="0" smtClean="0"/>
              <a:t>Review the “Troubleshooting shopper issues” handout.</a:t>
            </a:r>
          </a:p>
          <a:p>
            <a:r>
              <a:rPr lang="en-US" dirty="0" smtClean="0"/>
              <a:t>Use a recent issue you heard from a cardholder as a case study. Investigate the issue using the steps on the handout?</a:t>
            </a:r>
          </a:p>
          <a:p>
            <a:pPr lvl="1"/>
            <a:r>
              <a:rPr lang="en-US" dirty="0" smtClean="0"/>
              <a:t>What was the issue?</a:t>
            </a:r>
          </a:p>
          <a:p>
            <a:pPr lvl="1"/>
            <a:r>
              <a:rPr lang="en-US" dirty="0" smtClean="0"/>
              <a:t>How did you handle it?</a:t>
            </a:r>
          </a:p>
          <a:p>
            <a:pPr lvl="1"/>
            <a:r>
              <a:rPr lang="en-US" dirty="0" smtClean="0"/>
              <a:t>What information, if any, did you need to solve the issue?</a:t>
            </a:r>
            <a:endParaRPr lang="en-US" dirty="0"/>
          </a:p>
        </p:txBody>
      </p:sp>
      <p:sp>
        <p:nvSpPr>
          <p:cNvPr id="5" name="Slide Number Placeholder 4"/>
          <p:cNvSpPr>
            <a:spLocks noGrp="1"/>
          </p:cNvSpPr>
          <p:nvPr>
            <p:ph type="sldNum" sz="quarter" idx="12"/>
          </p:nvPr>
        </p:nvSpPr>
        <p:spPr/>
        <p:txBody>
          <a:bodyPr/>
          <a:lstStyle/>
          <a:p>
            <a:fld id="{34C99D79-8A4B-4031-B1E0-AF26F8EDF2BC}" type="slidenum">
              <a:rPr lang="en-US" smtClean="0"/>
              <a:t>55</a:t>
            </a:fld>
            <a:endParaRPr lang="en-US" dirty="0"/>
          </a:p>
        </p:txBody>
      </p:sp>
    </p:spTree>
    <p:extLst>
      <p:ext uri="{BB962C8B-B14F-4D97-AF65-F5344CB8AC3E}">
        <p14:creationId xmlns:p14="http://schemas.microsoft.com/office/powerpoint/2010/main" val="327422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three choices for documentation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8982321"/>
              </p:ext>
            </p:extLst>
          </p:nvPr>
        </p:nvGraphicFramePr>
        <p:xfrm>
          <a:off x="951707" y="1600200"/>
          <a:ext cx="10285412"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34C99D79-8A4B-4031-B1E0-AF26F8EDF2BC}" type="slidenum">
              <a:rPr lang="en-US" smtClean="0"/>
              <a:t>56</a:t>
            </a:fld>
            <a:endParaRPr lang="en-US" dirty="0"/>
          </a:p>
        </p:txBody>
      </p:sp>
    </p:spTree>
    <p:extLst>
      <p:ext uri="{BB962C8B-B14F-4D97-AF65-F5344CB8AC3E}">
        <p14:creationId xmlns:p14="http://schemas.microsoft.com/office/powerpoint/2010/main" val="2679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cashier only knows 3 things</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0842" y="3890169"/>
            <a:ext cx="4465590" cy="2971800"/>
          </a:xfrm>
          <a:prstGeom prst="rect">
            <a:avLst/>
          </a:prstGeom>
        </p:spPr>
      </p:pic>
      <p:sp>
        <p:nvSpPr>
          <p:cNvPr id="5" name="Cloud Callout 4"/>
          <p:cNvSpPr/>
          <p:nvPr/>
        </p:nvSpPr>
        <p:spPr>
          <a:xfrm>
            <a:off x="518636" y="1501775"/>
            <a:ext cx="2756376" cy="2613025"/>
          </a:xfrm>
          <a:prstGeom prst="cloudCallout">
            <a:avLst>
              <a:gd name="adj1" fmla="val 84679"/>
              <a:gd name="adj2" fmla="val 46461"/>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The UPC scanned is in </a:t>
            </a:r>
            <a:r>
              <a:rPr lang="en-US" dirty="0" smtClean="0"/>
              <a:t>my </a:t>
            </a:r>
            <a:r>
              <a:rPr lang="en-US" dirty="0"/>
              <a:t>system – or not</a:t>
            </a:r>
          </a:p>
        </p:txBody>
      </p:sp>
      <p:sp>
        <p:nvSpPr>
          <p:cNvPr id="6" name="Cloud Callout 5"/>
          <p:cNvSpPr/>
          <p:nvPr/>
        </p:nvSpPr>
        <p:spPr>
          <a:xfrm>
            <a:off x="3732212" y="1339057"/>
            <a:ext cx="2918087" cy="2497137"/>
          </a:xfrm>
          <a:prstGeom prst="cloudCallout">
            <a:avLst>
              <a:gd name="adj1" fmla="val -10823"/>
              <a:gd name="adj2" fmla="val 63517"/>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The balance for the benefit is there – or not</a:t>
            </a:r>
          </a:p>
        </p:txBody>
      </p:sp>
      <p:sp>
        <p:nvSpPr>
          <p:cNvPr id="7" name="Cloud Callout 6"/>
          <p:cNvSpPr/>
          <p:nvPr/>
        </p:nvSpPr>
        <p:spPr>
          <a:xfrm>
            <a:off x="6823343" y="1620440"/>
            <a:ext cx="2971800" cy="2375694"/>
          </a:xfrm>
          <a:prstGeom prst="cloudCallout">
            <a:avLst>
              <a:gd name="adj1" fmla="val -99038"/>
              <a:gd name="adj2" fmla="val 58758"/>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t>The eWIC card and PIN either works – or not</a:t>
            </a:r>
          </a:p>
        </p:txBody>
      </p:sp>
      <p:sp>
        <p:nvSpPr>
          <p:cNvPr id="8" name="Line Callout 2 7"/>
          <p:cNvSpPr/>
          <p:nvPr/>
        </p:nvSpPr>
        <p:spPr>
          <a:xfrm>
            <a:off x="7007542" y="5033168"/>
            <a:ext cx="4725669" cy="1062831"/>
          </a:xfrm>
          <a:prstGeom prst="borderCallout2">
            <a:avLst/>
          </a:prstGeom>
        </p:spPr>
        <p:style>
          <a:lnRef idx="1">
            <a:schemeClr val="dk1"/>
          </a:lnRef>
          <a:fillRef idx="3">
            <a:schemeClr val="dk1"/>
          </a:fillRef>
          <a:effectRef idx="2">
            <a:schemeClr val="dk1"/>
          </a:effectRef>
          <a:fontRef idx="minor">
            <a:schemeClr val="lt1"/>
          </a:fontRef>
        </p:style>
        <p:txBody>
          <a:bodyPr rtlCol="0" anchor="ctr"/>
          <a:lstStyle/>
          <a:p>
            <a:r>
              <a:rPr lang="en-US" dirty="0"/>
              <a:t>And the cashier can’t change any of these </a:t>
            </a:r>
            <a:r>
              <a:rPr lang="en-US" dirty="0" smtClean="0"/>
              <a:t>things!</a:t>
            </a:r>
            <a:endParaRPr lang="en-US" dirty="0"/>
          </a:p>
        </p:txBody>
      </p:sp>
      <p:sp>
        <p:nvSpPr>
          <p:cNvPr id="3" name="Slide Number Placeholder 2"/>
          <p:cNvSpPr>
            <a:spLocks noGrp="1"/>
          </p:cNvSpPr>
          <p:nvPr>
            <p:ph type="sldNum" sz="quarter" idx="12"/>
          </p:nvPr>
        </p:nvSpPr>
        <p:spPr/>
        <p:txBody>
          <a:bodyPr/>
          <a:lstStyle/>
          <a:p>
            <a:fld id="{34C99D79-8A4B-4031-B1E0-AF26F8EDF2BC}" type="slidenum">
              <a:rPr lang="en-US" smtClean="0"/>
              <a:t>57</a:t>
            </a:fld>
            <a:endParaRPr lang="en-US" dirty="0"/>
          </a:p>
        </p:txBody>
      </p:sp>
    </p:spTree>
    <p:extLst>
      <p:ext uri="{BB962C8B-B14F-4D97-AF65-F5344CB8AC3E}">
        <p14:creationId xmlns:p14="http://schemas.microsoft.com/office/powerpoint/2010/main" val="358151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cardholders know they don’t have to buy it, if they don’t want to!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9932924"/>
              </p:ext>
            </p:extLst>
          </p:nvPr>
        </p:nvGraphicFramePr>
        <p:xfrm>
          <a:off x="1219200" y="1600200"/>
          <a:ext cx="975042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34C99D79-8A4B-4031-B1E0-AF26F8EDF2BC}" type="slidenum">
              <a:rPr lang="en-US" smtClean="0"/>
              <a:t>58</a:t>
            </a:fld>
            <a:endParaRPr lang="en-US" dirty="0"/>
          </a:p>
        </p:txBody>
      </p:sp>
    </p:spTree>
    <p:extLst>
      <p:ext uri="{BB962C8B-B14F-4D97-AF65-F5344CB8AC3E}">
        <p14:creationId xmlns:p14="http://schemas.microsoft.com/office/powerpoint/2010/main" val="203200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tool for troubleshooting – WIC Direct</a:t>
            </a:r>
            <a:endParaRPr lang="en-US" dirty="0"/>
          </a:p>
        </p:txBody>
      </p:sp>
      <p:sp>
        <p:nvSpPr>
          <p:cNvPr id="3" name="Content Placeholder 2"/>
          <p:cNvSpPr>
            <a:spLocks noGrp="1"/>
          </p:cNvSpPr>
          <p:nvPr>
            <p:ph idx="1"/>
          </p:nvPr>
        </p:nvSpPr>
        <p:spPr/>
        <p:txBody>
          <a:bodyPr/>
          <a:lstStyle/>
          <a:p>
            <a:r>
              <a:rPr lang="en-US" dirty="0" smtClean="0"/>
              <a:t>Each agency will be given an opportunity to obtain a login for limited access to WIC Direct, our banking contractors secure website to check participant transaction details.</a:t>
            </a:r>
          </a:p>
          <a:p>
            <a:r>
              <a:rPr lang="en-US" dirty="0" smtClean="0"/>
              <a:t>You will not be able to change anything in WIC Direct.</a:t>
            </a:r>
          </a:p>
          <a:p>
            <a:r>
              <a:rPr lang="en-US" dirty="0" smtClean="0"/>
              <a:t>Find out who in your agency has access to WIC Direct.</a:t>
            </a:r>
          </a:p>
        </p:txBody>
      </p:sp>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2741613" y="4191000"/>
            <a:ext cx="6705600" cy="2523490"/>
          </a:xfrm>
          <a:prstGeom prst="rect">
            <a:avLst/>
          </a:prstGeom>
        </p:spPr>
      </p:pic>
      <p:sp>
        <p:nvSpPr>
          <p:cNvPr id="5" name="Slide Number Placeholder 4"/>
          <p:cNvSpPr>
            <a:spLocks noGrp="1"/>
          </p:cNvSpPr>
          <p:nvPr>
            <p:ph type="sldNum" sz="quarter" idx="12"/>
          </p:nvPr>
        </p:nvSpPr>
        <p:spPr/>
        <p:txBody>
          <a:bodyPr/>
          <a:lstStyle/>
          <a:p>
            <a:fld id="{34C99D79-8A4B-4031-B1E0-AF26F8EDF2BC}" type="slidenum">
              <a:rPr lang="en-US" smtClean="0"/>
              <a:t>59</a:t>
            </a:fld>
            <a:endParaRPr lang="en-US" dirty="0"/>
          </a:p>
        </p:txBody>
      </p:sp>
    </p:spTree>
    <p:extLst>
      <p:ext uri="{BB962C8B-B14F-4D97-AF65-F5344CB8AC3E}">
        <p14:creationId xmlns:p14="http://schemas.microsoft.com/office/powerpoint/2010/main" val="422983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290125892"/>
              </p:ext>
            </p:extLst>
          </p:nvPr>
        </p:nvGraphicFramePr>
        <p:xfrm>
          <a:off x="3046412" y="381000"/>
          <a:ext cx="9677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684212" y="2362200"/>
            <a:ext cx="3352800" cy="1384995"/>
          </a:xfrm>
          <a:prstGeom prst="rect">
            <a:avLst/>
          </a:prstGeom>
          <a:noFill/>
        </p:spPr>
        <p:txBody>
          <a:bodyPr wrap="square" rtlCol="0">
            <a:spAutoFit/>
          </a:bodyPr>
          <a:lstStyle/>
          <a:p>
            <a:r>
              <a:rPr lang="en-US" sz="2800" dirty="0" smtClean="0"/>
              <a:t>It takes a lot to authorize new foods for the food list!</a:t>
            </a:r>
            <a:endParaRPr lang="en-US" sz="2800" dirty="0"/>
          </a:p>
        </p:txBody>
      </p:sp>
      <p:pic>
        <p:nvPicPr>
          <p:cNvPr id="5" name="Picture 4"/>
          <p:cNvPicPr/>
          <p:nvPr/>
        </p:nvPicPr>
        <p:blipFill>
          <a:blip r:embed="rId7" cstate="screen">
            <a:extLst>
              <a:ext uri="{28A0092B-C50C-407E-A947-70E740481C1C}">
                <a14:useLocalDpi xmlns:a14="http://schemas.microsoft.com/office/drawing/2010/main"/>
              </a:ext>
            </a:extLst>
          </a:blip>
          <a:stretch>
            <a:fillRect/>
          </a:stretch>
        </p:blipFill>
        <p:spPr>
          <a:xfrm>
            <a:off x="4265612" y="1525220"/>
            <a:ext cx="2066645" cy="3959959"/>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34C99D79-8A4B-4031-B1E0-AF26F8EDF2BC}" type="slidenum">
              <a:rPr lang="en-US" smtClean="0"/>
              <a:t>6</a:t>
            </a:fld>
            <a:endParaRPr lang="en-US" dirty="0"/>
          </a:p>
        </p:txBody>
      </p:sp>
    </p:spTree>
    <p:extLst>
      <p:ext uri="{BB962C8B-B14F-4D97-AF65-F5344CB8AC3E}">
        <p14:creationId xmlns:p14="http://schemas.microsoft.com/office/powerpoint/2010/main" val="253214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47012" y="2133600"/>
            <a:ext cx="3863232" cy="256336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WIC Direct versus TWIST</a:t>
            </a:r>
            <a:endParaRPr lang="en-US" dirty="0"/>
          </a:p>
        </p:txBody>
      </p:sp>
      <p:sp>
        <p:nvSpPr>
          <p:cNvPr id="3" name="Content Placeholder 2"/>
          <p:cNvSpPr>
            <a:spLocks noGrp="1"/>
          </p:cNvSpPr>
          <p:nvPr>
            <p:ph idx="1"/>
          </p:nvPr>
        </p:nvSpPr>
        <p:spPr>
          <a:xfrm>
            <a:off x="1218883" y="1600200"/>
            <a:ext cx="7161529" cy="4572000"/>
          </a:xfrm>
        </p:spPr>
        <p:txBody>
          <a:bodyPr>
            <a:normAutofit lnSpcReduction="10000"/>
          </a:bodyPr>
          <a:lstStyle/>
          <a:p>
            <a:r>
              <a:rPr lang="en-US" dirty="0" smtClean="0"/>
              <a:t>Remember:</a:t>
            </a:r>
          </a:p>
          <a:p>
            <a:pPr lvl="1"/>
            <a:r>
              <a:rPr lang="en-US" dirty="0" smtClean="0"/>
              <a:t>TWIST shows the same information as WIC Direct for benefit balances and card/cardholder information.</a:t>
            </a:r>
          </a:p>
          <a:p>
            <a:pPr lvl="1"/>
            <a:r>
              <a:rPr lang="en-US" dirty="0" smtClean="0"/>
              <a:t>TWIST is much easier to access and understand.</a:t>
            </a:r>
          </a:p>
          <a:p>
            <a:pPr lvl="1"/>
            <a:r>
              <a:rPr lang="en-US" dirty="0" smtClean="0"/>
              <a:t>The only information in WIC Direct that is not in TWIST is specific transaction information or  PIN attempts (card locks.)</a:t>
            </a:r>
          </a:p>
          <a:p>
            <a:pPr lvl="1"/>
            <a:r>
              <a:rPr lang="en-US" dirty="0" smtClean="0"/>
              <a:t>You will still need to contact App Support or submit a complaint if you want or need to verify an issue in WIC Direct.</a:t>
            </a:r>
          </a:p>
          <a:p>
            <a:pPr lvl="1"/>
            <a:endParaRPr lang="en-US" dirty="0"/>
          </a:p>
        </p:txBody>
      </p:sp>
      <p:sp>
        <p:nvSpPr>
          <p:cNvPr id="5" name="Slide Number Placeholder 4"/>
          <p:cNvSpPr>
            <a:spLocks noGrp="1"/>
          </p:cNvSpPr>
          <p:nvPr>
            <p:ph type="sldNum" sz="quarter" idx="12"/>
          </p:nvPr>
        </p:nvSpPr>
        <p:spPr/>
        <p:txBody>
          <a:bodyPr/>
          <a:lstStyle/>
          <a:p>
            <a:fld id="{34C99D79-8A4B-4031-B1E0-AF26F8EDF2BC}" type="slidenum">
              <a:rPr lang="en-US" smtClean="0"/>
              <a:t>60</a:t>
            </a:fld>
            <a:endParaRPr lang="en-US" dirty="0"/>
          </a:p>
        </p:txBody>
      </p:sp>
    </p:spTree>
    <p:extLst>
      <p:ext uri="{BB962C8B-B14F-4D97-AF65-F5344CB8AC3E}">
        <p14:creationId xmlns:p14="http://schemas.microsoft.com/office/powerpoint/2010/main" val="13877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 Winona at Winco</a:t>
            </a:r>
            <a:endParaRPr lang="en-US" dirty="0"/>
          </a:p>
        </p:txBody>
      </p:sp>
      <p:sp>
        <p:nvSpPr>
          <p:cNvPr id="3" name="Content Placeholder 2"/>
          <p:cNvSpPr>
            <a:spLocks noGrp="1"/>
          </p:cNvSpPr>
          <p:nvPr>
            <p:ph idx="1"/>
          </p:nvPr>
        </p:nvSpPr>
        <p:spPr/>
        <p:txBody>
          <a:bodyPr/>
          <a:lstStyle/>
          <a:p>
            <a:r>
              <a:rPr lang="en-US" dirty="0" smtClean="0"/>
              <a:t>Winona tried to buy bulk whole wheat spaghetti at Winco. When she got to the checkout stand, her spaghetti didn’t ring up as a WIC food. She had plenty of whole grain benefit balance and couldn’t figure out why she couldn’t buy her pasta. </a:t>
            </a:r>
            <a:endParaRPr lang="en-US" dirty="0"/>
          </a:p>
        </p:txBody>
      </p:sp>
      <p:sp>
        <p:nvSpPr>
          <p:cNvPr id="4" name="Rounded Rectangle 3"/>
          <p:cNvSpPr/>
          <p:nvPr/>
        </p:nvSpPr>
        <p:spPr>
          <a:xfrm>
            <a:off x="1979612" y="4267200"/>
            <a:ext cx="7848600" cy="1905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What steps would you take to investigate this?</a:t>
            </a:r>
          </a:p>
          <a:p>
            <a:pPr algn="ctr"/>
            <a:r>
              <a:rPr lang="en-US" dirty="0" smtClean="0"/>
              <a:t>What was the issue?</a:t>
            </a:r>
          </a:p>
          <a:p>
            <a:pPr algn="ctr"/>
            <a:r>
              <a:rPr lang="en-US" dirty="0" smtClean="0"/>
              <a:t>What help would you offer Winona?</a:t>
            </a:r>
            <a:endParaRPr lang="en-US" dirty="0"/>
          </a:p>
        </p:txBody>
      </p:sp>
      <p:sp>
        <p:nvSpPr>
          <p:cNvPr id="5" name="Slide Number Placeholder 4"/>
          <p:cNvSpPr>
            <a:spLocks noGrp="1"/>
          </p:cNvSpPr>
          <p:nvPr>
            <p:ph type="sldNum" sz="quarter" idx="12"/>
          </p:nvPr>
        </p:nvSpPr>
        <p:spPr/>
        <p:txBody>
          <a:bodyPr/>
          <a:lstStyle/>
          <a:p>
            <a:fld id="{34C99D79-8A4B-4031-B1E0-AF26F8EDF2BC}" type="slidenum">
              <a:rPr lang="en-US" smtClean="0"/>
              <a:t>61</a:t>
            </a:fld>
            <a:endParaRPr lang="en-US" dirty="0"/>
          </a:p>
        </p:txBody>
      </p:sp>
    </p:spTree>
    <p:extLst>
      <p:ext uri="{BB962C8B-B14F-4D97-AF65-F5344CB8AC3E}">
        <p14:creationId xmlns:p14="http://schemas.microsoft.com/office/powerpoint/2010/main" val="122352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 – Sophia at Safeway</a:t>
            </a:r>
            <a:endParaRPr lang="en-US" dirty="0"/>
          </a:p>
        </p:txBody>
      </p:sp>
      <p:sp>
        <p:nvSpPr>
          <p:cNvPr id="3" name="Content Placeholder 2"/>
          <p:cNvSpPr>
            <a:spLocks noGrp="1"/>
          </p:cNvSpPr>
          <p:nvPr>
            <p:ph idx="1"/>
          </p:nvPr>
        </p:nvSpPr>
        <p:spPr/>
        <p:txBody>
          <a:bodyPr/>
          <a:lstStyle/>
          <a:p>
            <a:r>
              <a:rPr lang="en-US" dirty="0" smtClean="0"/>
              <a:t>Sophia had 128 oz. of baby food fruits and veggie benefits when she went to Safeway. She knew that she could get organic baby food now. She took 16 jars of Gerber organics to the check stand and was told that she would have to pay for them with her own money.</a:t>
            </a:r>
            <a:endParaRPr lang="en-US" dirty="0"/>
          </a:p>
        </p:txBody>
      </p:sp>
      <p:sp>
        <p:nvSpPr>
          <p:cNvPr id="4" name="Rounded Rectangle 3"/>
          <p:cNvSpPr/>
          <p:nvPr/>
        </p:nvSpPr>
        <p:spPr>
          <a:xfrm>
            <a:off x="1979612" y="4267200"/>
            <a:ext cx="7848600" cy="1905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What steps would you take to investigate this?</a:t>
            </a:r>
          </a:p>
          <a:p>
            <a:pPr algn="ctr"/>
            <a:r>
              <a:rPr lang="en-US" dirty="0" smtClean="0"/>
              <a:t>What was the issue?</a:t>
            </a:r>
          </a:p>
          <a:p>
            <a:pPr algn="ctr"/>
            <a:r>
              <a:rPr lang="en-US" dirty="0" smtClean="0"/>
              <a:t>What help would you offer Sophia?</a:t>
            </a:r>
            <a:endParaRPr lang="en-US" dirty="0"/>
          </a:p>
        </p:txBody>
      </p:sp>
      <p:sp>
        <p:nvSpPr>
          <p:cNvPr id="5" name="Slide Number Placeholder 4"/>
          <p:cNvSpPr>
            <a:spLocks noGrp="1"/>
          </p:cNvSpPr>
          <p:nvPr>
            <p:ph type="sldNum" sz="quarter" idx="12"/>
          </p:nvPr>
        </p:nvSpPr>
        <p:spPr/>
        <p:txBody>
          <a:bodyPr/>
          <a:lstStyle/>
          <a:p>
            <a:fld id="{34C99D79-8A4B-4031-B1E0-AF26F8EDF2BC}" type="slidenum">
              <a:rPr lang="en-US" smtClean="0"/>
              <a:t>62</a:t>
            </a:fld>
            <a:endParaRPr lang="en-US" dirty="0"/>
          </a:p>
        </p:txBody>
      </p:sp>
    </p:spTree>
    <p:extLst>
      <p:ext uri="{BB962C8B-B14F-4D97-AF65-F5344CB8AC3E}">
        <p14:creationId xmlns:p14="http://schemas.microsoft.com/office/powerpoint/2010/main" val="28960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 – Walter at Walmart</a:t>
            </a:r>
            <a:endParaRPr lang="en-US" dirty="0"/>
          </a:p>
        </p:txBody>
      </p:sp>
      <p:sp>
        <p:nvSpPr>
          <p:cNvPr id="3" name="Content Placeholder 2"/>
          <p:cNvSpPr>
            <a:spLocks noGrp="1"/>
          </p:cNvSpPr>
          <p:nvPr>
            <p:ph idx="1"/>
          </p:nvPr>
        </p:nvSpPr>
        <p:spPr/>
        <p:txBody>
          <a:bodyPr/>
          <a:lstStyle/>
          <a:p>
            <a:r>
              <a:rPr lang="en-US" dirty="0" smtClean="0"/>
              <a:t>Walter had asked for yogurt for his 15 month old son. When he went to Walmart, he brought a 32 oz. container of Dannon Whole Milk Strawberry yogurt to the cashier. He was told that he didn’t have enough benefits to get that yogurt, even though his balance showed yogurt.</a:t>
            </a:r>
            <a:endParaRPr lang="en-US" dirty="0"/>
          </a:p>
        </p:txBody>
      </p:sp>
      <p:sp>
        <p:nvSpPr>
          <p:cNvPr id="4" name="Rounded Rectangle 3"/>
          <p:cNvSpPr/>
          <p:nvPr/>
        </p:nvSpPr>
        <p:spPr>
          <a:xfrm>
            <a:off x="1979612" y="4267200"/>
            <a:ext cx="7848600" cy="1905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What steps would you take to investigate this?</a:t>
            </a:r>
          </a:p>
          <a:p>
            <a:pPr algn="ctr"/>
            <a:r>
              <a:rPr lang="en-US" dirty="0" smtClean="0"/>
              <a:t>What was the issue?</a:t>
            </a:r>
          </a:p>
          <a:p>
            <a:pPr algn="ctr"/>
            <a:r>
              <a:rPr lang="en-US" dirty="0" smtClean="0"/>
              <a:t>What help would you offer Walter?</a:t>
            </a:r>
            <a:endParaRPr lang="en-US" dirty="0"/>
          </a:p>
        </p:txBody>
      </p:sp>
      <p:sp>
        <p:nvSpPr>
          <p:cNvPr id="5" name="Slide Number Placeholder 4"/>
          <p:cNvSpPr>
            <a:spLocks noGrp="1"/>
          </p:cNvSpPr>
          <p:nvPr>
            <p:ph type="sldNum" sz="quarter" idx="12"/>
          </p:nvPr>
        </p:nvSpPr>
        <p:spPr/>
        <p:txBody>
          <a:bodyPr/>
          <a:lstStyle/>
          <a:p>
            <a:fld id="{34C99D79-8A4B-4031-B1E0-AF26F8EDF2BC}" type="slidenum">
              <a:rPr lang="en-US" smtClean="0"/>
              <a:t>63</a:t>
            </a:fld>
            <a:endParaRPr lang="en-US" dirty="0"/>
          </a:p>
        </p:txBody>
      </p:sp>
    </p:spTree>
    <p:extLst>
      <p:ext uri="{BB962C8B-B14F-4D97-AF65-F5344CB8AC3E}">
        <p14:creationId xmlns:p14="http://schemas.microsoft.com/office/powerpoint/2010/main" val="198075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Answers</a:t>
            </a:r>
            <a:endParaRPr lang="en-US" dirty="0"/>
          </a:p>
        </p:txBody>
      </p:sp>
      <p:sp>
        <p:nvSpPr>
          <p:cNvPr id="3" name="Content Placeholder 2"/>
          <p:cNvSpPr>
            <a:spLocks noGrp="1"/>
          </p:cNvSpPr>
          <p:nvPr>
            <p:ph idx="1"/>
          </p:nvPr>
        </p:nvSpPr>
        <p:spPr>
          <a:xfrm>
            <a:off x="1218883" y="1600199"/>
            <a:ext cx="9751060" cy="4848225"/>
          </a:xfrm>
        </p:spPr>
        <p:txBody>
          <a:bodyPr>
            <a:normAutofit fontScale="92500" lnSpcReduction="10000"/>
          </a:bodyPr>
          <a:lstStyle/>
          <a:p>
            <a:pPr marL="514350" indent="-514350">
              <a:buFont typeface="+mj-lt"/>
              <a:buAutoNum type="arabicPeriod"/>
            </a:pPr>
            <a:r>
              <a:rPr lang="en-US" dirty="0" smtClean="0"/>
              <a:t>You can not buy bulk items with WIC. Pasta is brand and type specific. (Shopper error)</a:t>
            </a:r>
          </a:p>
          <a:p>
            <a:pPr marL="514350" indent="-514350">
              <a:buFont typeface="+mj-lt"/>
              <a:buAutoNum type="arabicPeriod"/>
            </a:pPr>
            <a:r>
              <a:rPr lang="en-US" dirty="0" smtClean="0"/>
              <a:t>Baby food is brand specific and Gerber Organics are not approved. Sofia could have purchased O Organics baby food, a brand that Safeway carries, or </a:t>
            </a:r>
            <a:r>
              <a:rPr lang="en-US" dirty="0"/>
              <a:t>ask to have the </a:t>
            </a:r>
            <a:r>
              <a:rPr lang="en-US" dirty="0" smtClean="0"/>
              <a:t>baby food </a:t>
            </a:r>
            <a:r>
              <a:rPr lang="en-US" dirty="0"/>
              <a:t>removed before she approved her WIC purchase if she didn’t want to pay for it with some other tender</a:t>
            </a:r>
            <a:r>
              <a:rPr lang="en-US" dirty="0" smtClean="0"/>
              <a:t>. (Shopper error)</a:t>
            </a:r>
          </a:p>
          <a:p>
            <a:pPr marL="514350" indent="-514350">
              <a:buFont typeface="+mj-lt"/>
              <a:buAutoNum type="arabicPeriod"/>
            </a:pPr>
            <a:r>
              <a:rPr lang="en-US" dirty="0" smtClean="0"/>
              <a:t>Walter’s son is under 2, so he needs whole milk yogurt. There are very limited </a:t>
            </a:r>
            <a:r>
              <a:rPr lang="en-US" b="1" dirty="0" smtClean="0"/>
              <a:t>whole</a:t>
            </a:r>
            <a:r>
              <a:rPr lang="en-US" dirty="0" smtClean="0"/>
              <a:t> milk yogurts available because of the sugar limit. There is no strawberry and the only </a:t>
            </a:r>
            <a:r>
              <a:rPr lang="en-US" dirty="0" err="1" smtClean="0"/>
              <a:t>Dannon</a:t>
            </a:r>
            <a:r>
              <a:rPr lang="en-US" dirty="0" smtClean="0"/>
              <a:t> flavor is plain. Cashiers may give incorrect reasons why the food was denied since they don’t get those details from their system. (Shopper error)</a:t>
            </a:r>
            <a:endParaRPr lang="en-US" dirty="0"/>
          </a:p>
        </p:txBody>
      </p:sp>
      <p:sp>
        <p:nvSpPr>
          <p:cNvPr id="4" name="Slide Number Placeholder 3"/>
          <p:cNvSpPr>
            <a:spLocks noGrp="1"/>
          </p:cNvSpPr>
          <p:nvPr>
            <p:ph type="sldNum" sz="quarter" idx="12"/>
          </p:nvPr>
        </p:nvSpPr>
        <p:spPr/>
        <p:txBody>
          <a:bodyPr/>
          <a:lstStyle/>
          <a:p>
            <a:fld id="{34C99D79-8A4B-4031-B1E0-AF26F8EDF2BC}" type="slidenum">
              <a:rPr lang="en-US" smtClean="0"/>
              <a:t>64</a:t>
            </a:fld>
            <a:endParaRPr lang="en-US" dirty="0"/>
          </a:p>
        </p:txBody>
      </p:sp>
    </p:spTree>
    <p:extLst>
      <p:ext uri="{BB962C8B-B14F-4D97-AF65-F5344CB8AC3E}">
        <p14:creationId xmlns:p14="http://schemas.microsoft.com/office/powerpoint/2010/main" val="62649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5612" y="345074"/>
            <a:ext cx="7429500" cy="5101052"/>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a:xfrm>
            <a:off x="8456612" y="2819400"/>
            <a:ext cx="2895600" cy="2971800"/>
          </a:xfrm>
          <a:prstGeom prst="wedgeRoundRectCallout">
            <a:avLst>
              <a:gd name="adj1" fmla="val -81359"/>
              <a:gd name="adj2" fmla="val -34081"/>
              <a:gd name="adj3" fmla="val 16667"/>
            </a:avLst>
          </a:prstGeom>
          <a:blipFill>
            <a:blip r:embed="rId3"/>
            <a:tile tx="0" ty="0" sx="100000" sy="100000" flip="none" algn="tl"/>
          </a:blip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please call if you have other questions!</a:t>
            </a:r>
            <a:endParaRPr lang="en-US" dirty="0"/>
          </a:p>
        </p:txBody>
      </p:sp>
      <p:sp>
        <p:nvSpPr>
          <p:cNvPr id="2" name="Slide Number Placeholder 1"/>
          <p:cNvSpPr>
            <a:spLocks noGrp="1"/>
          </p:cNvSpPr>
          <p:nvPr>
            <p:ph type="sldNum" sz="quarter" idx="12"/>
          </p:nvPr>
        </p:nvSpPr>
        <p:spPr/>
        <p:txBody>
          <a:bodyPr/>
          <a:lstStyle/>
          <a:p>
            <a:fld id="{34C99D79-8A4B-4031-B1E0-AF26F8EDF2BC}" type="slidenum">
              <a:rPr lang="en-US" smtClean="0"/>
              <a:t>65</a:t>
            </a:fld>
            <a:endParaRPr lang="en-US" dirty="0"/>
          </a:p>
        </p:txBody>
      </p:sp>
    </p:spTree>
    <p:extLst>
      <p:ext uri="{BB962C8B-B14F-4D97-AF65-F5344CB8AC3E}">
        <p14:creationId xmlns:p14="http://schemas.microsoft.com/office/powerpoint/2010/main" val="104783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do?</a:t>
            </a:r>
            <a:endParaRPr lang="en-US" dirty="0"/>
          </a:p>
        </p:txBody>
      </p:sp>
      <p:sp>
        <p:nvSpPr>
          <p:cNvPr id="3" name="Text Placeholder 2"/>
          <p:cNvSpPr>
            <a:spLocks noGrp="1"/>
          </p:cNvSpPr>
          <p:nvPr>
            <p:ph type="body" idx="1"/>
          </p:nvPr>
        </p:nvSpPr>
        <p:spPr/>
        <p:txBody>
          <a:bodyPr/>
          <a:lstStyle/>
          <a:p>
            <a:r>
              <a:rPr lang="en-US" dirty="0" smtClean="0"/>
              <a:t>Review a copy of the new food list and see what you think.</a:t>
            </a:r>
            <a:endParaRPr lang="en-US" dirty="0"/>
          </a:p>
        </p:txBody>
      </p:sp>
      <p:sp>
        <p:nvSpPr>
          <p:cNvPr id="4" name="Slide Number Placeholder 3"/>
          <p:cNvSpPr>
            <a:spLocks noGrp="1"/>
          </p:cNvSpPr>
          <p:nvPr>
            <p:ph type="sldNum" sz="quarter" idx="12"/>
          </p:nvPr>
        </p:nvSpPr>
        <p:spPr/>
        <p:txBody>
          <a:bodyPr/>
          <a:lstStyle/>
          <a:p>
            <a:fld id="{34C99D79-8A4B-4031-B1E0-AF26F8EDF2BC}" type="slidenum">
              <a:rPr lang="en-US" smtClean="0"/>
              <a:t>7</a:t>
            </a:fld>
            <a:endParaRPr lang="en-US" dirty="0"/>
          </a:p>
        </p:txBody>
      </p:sp>
    </p:spTree>
    <p:extLst>
      <p:ext uri="{BB962C8B-B14F-4D97-AF65-F5344CB8AC3E}">
        <p14:creationId xmlns:p14="http://schemas.microsoft.com/office/powerpoint/2010/main" val="69611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screen">
            <a:extLst>
              <a:ext uri="{28A0092B-C50C-407E-A947-70E740481C1C}">
                <a14:useLocalDpi xmlns:a14="http://schemas.microsoft.com/office/drawing/2010/main"/>
              </a:ext>
            </a:extLst>
          </a:blip>
          <a:stretch>
            <a:fillRect/>
          </a:stretch>
        </p:blipFill>
        <p:spPr>
          <a:xfrm>
            <a:off x="8284150" y="2590800"/>
            <a:ext cx="2101331" cy="396731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828324" y="1932518"/>
            <a:ext cx="9600088" cy="2105367"/>
          </a:xfrm>
        </p:spPr>
        <p:txBody>
          <a:bodyPr>
            <a:normAutofit/>
          </a:bodyPr>
          <a:lstStyle/>
          <a:p>
            <a:r>
              <a:rPr lang="en-US" dirty="0" smtClean="0"/>
              <a:t>Let’s take a closer </a:t>
            </a:r>
            <a:r>
              <a:rPr lang="en-US" sz="8800" dirty="0" smtClean="0"/>
              <a:t>L       k</a:t>
            </a:r>
            <a:endParaRPr lang="en-US" sz="8800" dirty="0"/>
          </a:p>
        </p:txBody>
      </p:sp>
      <p:pic>
        <p:nvPicPr>
          <p:cNvPr id="5" name="Picture 4"/>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89587" y="2667000"/>
            <a:ext cx="2095894" cy="1008649"/>
          </a:xfrm>
          <a:prstGeom prst="rect">
            <a:avLst/>
          </a:prstGeom>
        </p:spPr>
      </p:pic>
      <p:sp>
        <p:nvSpPr>
          <p:cNvPr id="3" name="Slide Number Placeholder 2"/>
          <p:cNvSpPr>
            <a:spLocks noGrp="1"/>
          </p:cNvSpPr>
          <p:nvPr>
            <p:ph type="sldNum" sz="quarter" idx="12"/>
          </p:nvPr>
        </p:nvSpPr>
        <p:spPr/>
        <p:txBody>
          <a:bodyPr/>
          <a:lstStyle/>
          <a:p>
            <a:fld id="{34C99D79-8A4B-4031-B1E0-AF26F8EDF2BC}" type="slidenum">
              <a:rPr lang="en-US" smtClean="0"/>
              <a:t>8</a:t>
            </a:fld>
            <a:endParaRPr lang="en-US" dirty="0"/>
          </a:p>
        </p:txBody>
      </p:sp>
    </p:spTree>
    <p:extLst>
      <p:ext uri="{BB962C8B-B14F-4D97-AF65-F5344CB8AC3E}">
        <p14:creationId xmlns:p14="http://schemas.microsoft.com/office/powerpoint/2010/main" val="30823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shopping help</a:t>
            </a:r>
            <a:endParaRPr lang="en-US" dirty="0"/>
          </a:p>
        </p:txBody>
      </p:sp>
      <p:sp>
        <p:nvSpPr>
          <p:cNvPr id="3" name="Text Placeholder 2"/>
          <p:cNvSpPr>
            <a:spLocks noGrp="1"/>
          </p:cNvSpPr>
          <p:nvPr>
            <p:ph type="body" idx="1"/>
          </p:nvPr>
        </p:nvSpPr>
        <p:spPr/>
        <p:txBody>
          <a:bodyPr/>
          <a:lstStyle/>
          <a:p>
            <a:r>
              <a:rPr lang="en-US" dirty="0" smtClean="0"/>
              <a:t>Prevents shopping issues at the store</a:t>
            </a:r>
            <a:endParaRPr lang="en-US" dirty="0"/>
          </a:p>
        </p:txBody>
      </p:sp>
      <p:pic>
        <p:nvPicPr>
          <p:cNvPr id="4" name="Picture 3"/>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9218612" y="2087221"/>
            <a:ext cx="1902593" cy="1912564"/>
          </a:xfrm>
          <a:prstGeom prst="rect">
            <a:avLst/>
          </a:prstGeom>
        </p:spPr>
      </p:pic>
      <p:sp>
        <p:nvSpPr>
          <p:cNvPr id="5" name="Slide Number Placeholder 4"/>
          <p:cNvSpPr>
            <a:spLocks noGrp="1"/>
          </p:cNvSpPr>
          <p:nvPr>
            <p:ph type="sldNum" sz="quarter" idx="12"/>
          </p:nvPr>
        </p:nvSpPr>
        <p:spPr/>
        <p:txBody>
          <a:bodyPr/>
          <a:lstStyle/>
          <a:p>
            <a:fld id="{34C99D79-8A4B-4031-B1E0-AF26F8EDF2BC}" type="slidenum">
              <a:rPr lang="en-US" smtClean="0"/>
              <a:t>9</a:t>
            </a:fld>
            <a:endParaRPr lang="en-US" dirty="0"/>
          </a:p>
        </p:txBody>
      </p:sp>
    </p:spTree>
    <p:extLst>
      <p:ext uri="{BB962C8B-B14F-4D97-AF65-F5344CB8AC3E}">
        <p14:creationId xmlns:p14="http://schemas.microsoft.com/office/powerpoint/2010/main" val="45931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https://www.oregon.gov/oha/PH/HEALTHYPEOPLEFAMILIES/WIC/Documents/fl-update-2016-presentation.pptx</Url>
      <Description>New foods for a new WIC Food List</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2018-12-31T08:00:00+00:00</DocumentExpirationDate>
    <IATopic xmlns="59da1016-2a1b-4f8a-9768-d7a4932f6f16">Public Health - Providers and Partners</IATopic>
    <Meta_x0020_Keywords xmlns="f144fd3f-61b7-45a4-a8a5-a00a4ffd36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428E04-D3D8-4561-976D-62CDA58B41F2}"/>
</file>

<file path=customXml/itemProps2.xml><?xml version="1.0" encoding="utf-8"?>
<ds:datastoreItem xmlns:ds="http://schemas.openxmlformats.org/officeDocument/2006/customXml" ds:itemID="{B84D53F4-89C5-4F42-A165-F69AC5B68D04}"/>
</file>

<file path=customXml/itemProps3.xml><?xml version="1.0" encoding="utf-8"?>
<ds:datastoreItem xmlns:ds="http://schemas.openxmlformats.org/officeDocument/2006/customXml" ds:itemID="{F3A9AC80-4BB8-4988-AECC-21F065D42859}"/>
</file>

<file path=docProps/app.xml><?xml version="1.0" encoding="utf-8"?>
<Properties xmlns="http://schemas.openxmlformats.org/officeDocument/2006/extended-properties" xmlns:vt="http://schemas.openxmlformats.org/officeDocument/2006/docPropsVTypes">
  <Template>Fresh food presentation (widescreen)</Template>
  <TotalTime>0</TotalTime>
  <Words>2609</Words>
  <Application>Microsoft Office PowerPoint</Application>
  <PresentationFormat>Custom</PresentationFormat>
  <Paragraphs>381</Paragraphs>
  <Slides>65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Constantia</vt:lpstr>
      <vt:lpstr>Segoe Print</vt:lpstr>
      <vt:lpstr>Wingdings 2</vt:lpstr>
      <vt:lpstr>Cooking 16x9</vt:lpstr>
      <vt:lpstr>New foods for a new food list</vt:lpstr>
      <vt:lpstr>How about these?</vt:lpstr>
      <vt:lpstr>Let’s talk about…</vt:lpstr>
      <vt:lpstr>Why did we change the food list?</vt:lpstr>
      <vt:lpstr>Goals for the 2016 change in the Food List</vt:lpstr>
      <vt:lpstr>PowerPoint Presentation</vt:lpstr>
      <vt:lpstr>How did we do?</vt:lpstr>
      <vt:lpstr>Let’s take a closer L       k</vt:lpstr>
      <vt:lpstr>More shopping help</vt:lpstr>
      <vt:lpstr>Find the shopping tips</vt:lpstr>
      <vt:lpstr>Find the size help</vt:lpstr>
      <vt:lpstr>Find the nutrition information</vt:lpstr>
      <vt:lpstr>Find the buy or don’t buy?</vt:lpstr>
      <vt:lpstr>Find the foods that require “these brands:”</vt:lpstr>
      <vt:lpstr>         whole grains</vt:lpstr>
      <vt:lpstr>5 new whole grain options</vt:lpstr>
      <vt:lpstr>Change to benefit description</vt:lpstr>
      <vt:lpstr>Oats</vt:lpstr>
      <vt:lpstr>Instant brown rice</vt:lpstr>
      <vt:lpstr>Bulgur</vt:lpstr>
      <vt:lpstr>Whole grain pasta</vt:lpstr>
      <vt:lpstr>Whole wheat tortillas</vt:lpstr>
      <vt:lpstr>Milk and milk alternatives</vt:lpstr>
      <vt:lpstr>New in this food list</vt:lpstr>
      <vt:lpstr>          tofu</vt:lpstr>
      <vt:lpstr>Tofu</vt:lpstr>
      <vt:lpstr>    yogurt</vt:lpstr>
      <vt:lpstr>Yogurt</vt:lpstr>
      <vt:lpstr>Getting the right yogurt</vt:lpstr>
      <vt:lpstr>         canned beans</vt:lpstr>
      <vt:lpstr>Change to benefit description</vt:lpstr>
      <vt:lpstr>Canned Beans</vt:lpstr>
      <vt:lpstr>Cereal updates</vt:lpstr>
      <vt:lpstr>                cereals</vt:lpstr>
      <vt:lpstr>Cereal being removed</vt:lpstr>
      <vt:lpstr>Juice</vt:lpstr>
      <vt:lpstr>Juices</vt:lpstr>
      <vt:lpstr>Baby food</vt:lpstr>
      <vt:lpstr>baby food options</vt:lpstr>
      <vt:lpstr>Some foods are still cost-prohibitive</vt:lpstr>
      <vt:lpstr>Remind me what was removed?</vt:lpstr>
      <vt:lpstr>Assigning in   TWIST</vt:lpstr>
      <vt:lpstr>Standard packages and templates</vt:lpstr>
      <vt:lpstr>Templates in TWIST</vt:lpstr>
      <vt:lpstr>Changing to a new Standard Food Package</vt:lpstr>
      <vt:lpstr>Templates in TWIST</vt:lpstr>
      <vt:lpstr>How will you talk with cardholders?</vt:lpstr>
      <vt:lpstr>Make a plan</vt:lpstr>
      <vt:lpstr>How can you market the changes to the food list to families?</vt:lpstr>
      <vt:lpstr>Troubleshooting shopping issues</vt:lpstr>
      <vt:lpstr>New foods will mean new shopping issues</vt:lpstr>
      <vt:lpstr>New foods will mean new shopping issues</vt:lpstr>
      <vt:lpstr>New foods will mean new shopping issues</vt:lpstr>
      <vt:lpstr>What can you do to help prevent shopping issues?</vt:lpstr>
      <vt:lpstr>How can you help if a cardholder reports an issue?</vt:lpstr>
      <vt:lpstr>Your three choices for documentation</vt:lpstr>
      <vt:lpstr>Remember: The cashier only knows 3 things</vt:lpstr>
      <vt:lpstr>Make sure cardholders know they don’t have to buy it, if they don’t want to!</vt:lpstr>
      <vt:lpstr>New tool for troubleshooting – WIC Direct</vt:lpstr>
      <vt:lpstr>WIC Direct versus TWIST</vt:lpstr>
      <vt:lpstr>Case Study 1 – Winona at Winco</vt:lpstr>
      <vt:lpstr>Case Study 2 – Sophia at Safeway</vt:lpstr>
      <vt:lpstr>Case Study 3 – Walter at Walmart</vt:lpstr>
      <vt:lpstr>Case Study Answers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foods for a new WIC Food List</dc:title>
  <dc:creator/>
  <cp:keywords/>
  <dc:description>inservice on 10/1/16 food list update</dc:description>
  <cp:lastModifiedBy/>
  <cp:revision>1</cp:revision>
  <dcterms:created xsi:type="dcterms:W3CDTF">2016-07-27T20:37:47Z</dcterms:created>
  <dcterms:modified xsi:type="dcterms:W3CDTF">2016-08-17T20:37:29Z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y fmtid="{D5CDD505-2E9C-101B-9397-08002B2CF9AE}" pid="3" name="ContentTypeId">
    <vt:lpwstr>0x01010079012CDB5CCD2847B46468FD3DF1DE6F</vt:lpwstr>
  </property>
  <property fmtid="{D5CDD505-2E9C-101B-9397-08002B2CF9AE}" pid="4" name="WorkflowChangePath">
    <vt:lpwstr>7a8214dd-047d-4ac3-b198-53133860870f,2;7a8214dd-047d-4ac3-b198-53133860870f,4;7a8214dd-047d-4ac3-b198-53133860870f,7;</vt:lpwstr>
  </property>
  <property fmtid="{D5CDD505-2E9C-101B-9397-08002B2CF9AE}" pid="5" name="Order">
    <vt:r8>109300</vt:r8>
  </property>
</Properties>
</file>