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82" r:id="rId2"/>
    <p:sldId id="256" r:id="rId3"/>
    <p:sldId id="283" r:id="rId4"/>
    <p:sldId id="257" r:id="rId5"/>
    <p:sldId id="258" r:id="rId6"/>
    <p:sldId id="281" r:id="rId7"/>
    <p:sldId id="263" r:id="rId8"/>
    <p:sldId id="259" r:id="rId9"/>
    <p:sldId id="260" r:id="rId10"/>
    <p:sldId id="265" r:id="rId11"/>
    <p:sldId id="261" r:id="rId12"/>
    <p:sldId id="280" r:id="rId13"/>
    <p:sldId id="266" r:id="rId14"/>
    <p:sldId id="267" r:id="rId15"/>
    <p:sldId id="271" r:id="rId16"/>
    <p:sldId id="284" r:id="rId17"/>
    <p:sldId id="268" r:id="rId18"/>
    <p:sldId id="279" r:id="rId19"/>
    <p:sldId id="269" r:id="rId20"/>
    <p:sldId id="270" r:id="rId21"/>
    <p:sldId id="272" r:id="rId22"/>
    <p:sldId id="277" r:id="rId23"/>
    <p:sldId id="273" r:id="rId24"/>
    <p:sldId id="274" r:id="rId25"/>
    <p:sldId id="275" r:id="rId26"/>
    <p:sldId id="262" r:id="rId27"/>
    <p:sldId id="26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athouse Susan P" initials="GSP" lastIdx="4" clrIdx="0">
    <p:extLst>
      <p:ext uri="{19B8F6BF-5375-455C-9EA6-DF929625EA0E}">
        <p15:presenceInfo xmlns:p15="http://schemas.microsoft.com/office/powerpoint/2012/main" userId="S-1-5-21-982684679-592840582-1966211492-304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2" d="100"/>
          <a:sy n="102" d="100"/>
        </p:scale>
        <p:origin x="582" y="-3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6/3/2016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990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452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246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918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990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601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73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950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557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59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51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75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96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74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701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598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270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64389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public.health.oregon.gov/HealthyPeopleFamilies/wic/Pages/training.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vernita.d.reyna@state.or.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Mixed Basket</a:t>
            </a:r>
          </a:p>
        </p:txBody>
      </p:sp>
      <p:sp>
        <p:nvSpPr>
          <p:cNvPr id="3" name="Subtitle 2"/>
          <p:cNvSpPr>
            <a:spLocks noGrp="1"/>
          </p:cNvSpPr>
          <p:nvPr>
            <p:ph type="subTitle" idx="1"/>
          </p:nvPr>
        </p:nvSpPr>
        <p:spPr>
          <a:xfrm>
            <a:off x="2692398" y="3675181"/>
            <a:ext cx="6815669" cy="1320802"/>
          </a:xfrm>
        </p:spPr>
        <p:txBody>
          <a:bodyPr/>
          <a:lstStyle/>
          <a:p>
            <a:r>
              <a:rPr lang="en-US" b="1" dirty="0"/>
              <a:t>A WIC in-service in 4 parts</a:t>
            </a:r>
          </a:p>
          <a:p>
            <a:r>
              <a:rPr lang="en-US" b="1" dirty="0"/>
              <a:t>June 2016</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50024" y="4078900"/>
            <a:ext cx="3121152" cy="2340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88089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 your consideration…</a:t>
            </a:r>
          </a:p>
        </p:txBody>
      </p:sp>
      <p:sp>
        <p:nvSpPr>
          <p:cNvPr id="3" name="Content Placeholder 2"/>
          <p:cNvSpPr>
            <a:spLocks noGrp="1"/>
          </p:cNvSpPr>
          <p:nvPr>
            <p:ph idx="1"/>
          </p:nvPr>
        </p:nvSpPr>
        <p:spPr/>
        <p:txBody>
          <a:bodyPr/>
          <a:lstStyle/>
          <a:p>
            <a:r>
              <a:rPr lang="en-US" dirty="0">
                <a:solidFill>
                  <a:schemeClr val="tx1"/>
                </a:solidFill>
              </a:rPr>
              <a:t>WIC does not conduct checks on blood lead levels but can make referrals for testing…</a:t>
            </a:r>
          </a:p>
          <a:p>
            <a:r>
              <a:rPr lang="en-US" dirty="0">
                <a:solidFill>
                  <a:schemeClr val="tx1"/>
                </a:solidFill>
              </a:rPr>
              <a:t>Where in your community could participants go to get their blood lead levels checked if they chose to do so?</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99355" y="4050195"/>
            <a:ext cx="1440145" cy="1963834"/>
          </a:xfrm>
          <a:prstGeom prst="rect">
            <a:avLst/>
          </a:prstGeom>
        </p:spPr>
      </p:pic>
    </p:spTree>
    <p:extLst>
      <p:ext uri="{BB962C8B-B14F-4D97-AF65-F5344CB8AC3E}">
        <p14:creationId xmlns:p14="http://schemas.microsoft.com/office/powerpoint/2010/main" val="3366570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0" y="982132"/>
            <a:ext cx="8547098" cy="1303867"/>
          </a:xfrm>
        </p:spPr>
        <p:txBody>
          <a:bodyPr/>
          <a:lstStyle/>
          <a:p>
            <a:r>
              <a:rPr lang="en-US" dirty="0">
                <a:solidFill>
                  <a:schemeClr val="tx1"/>
                </a:solidFill>
              </a:rPr>
              <a:t>Risk 332 Closely Spaced Pregnancy</a:t>
            </a:r>
          </a:p>
        </p:txBody>
      </p:sp>
      <p:sp>
        <p:nvSpPr>
          <p:cNvPr id="3" name="Content Placeholder 2"/>
          <p:cNvSpPr>
            <a:spLocks noGrp="1"/>
          </p:cNvSpPr>
          <p:nvPr>
            <p:ph idx="1"/>
          </p:nvPr>
        </p:nvSpPr>
        <p:spPr>
          <a:xfrm>
            <a:off x="1295401" y="2556932"/>
            <a:ext cx="9601196" cy="3653368"/>
          </a:xfrm>
        </p:spPr>
        <p:txBody>
          <a:bodyPr>
            <a:normAutofit fontScale="92500" lnSpcReduction="20000"/>
          </a:bodyPr>
          <a:lstStyle/>
          <a:p>
            <a:r>
              <a:rPr lang="en-US" dirty="0">
                <a:solidFill>
                  <a:schemeClr val="tx1"/>
                </a:solidFill>
              </a:rPr>
              <a:t>The criteria for assigning Risk 332 </a:t>
            </a:r>
            <a:r>
              <a:rPr lang="en-US" i="1" dirty="0">
                <a:solidFill>
                  <a:schemeClr val="tx1"/>
                </a:solidFill>
              </a:rPr>
              <a:t>Closely Spaced Pregnancy </a:t>
            </a:r>
            <a:r>
              <a:rPr lang="en-US" dirty="0">
                <a:solidFill>
                  <a:schemeClr val="tx1"/>
                </a:solidFill>
              </a:rPr>
              <a:t>is changing from </a:t>
            </a:r>
            <a:r>
              <a:rPr lang="en-US" b="1" dirty="0">
                <a:solidFill>
                  <a:schemeClr val="tx1"/>
                </a:solidFill>
              </a:rPr>
              <a:t>&lt;16 months to &lt;18 months </a:t>
            </a:r>
            <a:r>
              <a:rPr lang="en-US" dirty="0">
                <a:solidFill>
                  <a:schemeClr val="tx1"/>
                </a:solidFill>
              </a:rPr>
              <a:t>between delivery of a live birth and conception of a subsequent pregnancy. </a:t>
            </a:r>
          </a:p>
          <a:p>
            <a:r>
              <a:rPr lang="en-US" dirty="0">
                <a:solidFill>
                  <a:schemeClr val="tx1"/>
                </a:solidFill>
              </a:rPr>
              <a:t>This criteria is now specific to live births and </a:t>
            </a:r>
            <a:r>
              <a:rPr lang="en-US" b="1" dirty="0">
                <a:solidFill>
                  <a:schemeClr val="tx1"/>
                </a:solidFill>
              </a:rPr>
              <a:t>does not include miscarriages </a:t>
            </a:r>
            <a:r>
              <a:rPr lang="en-US" dirty="0">
                <a:solidFill>
                  <a:schemeClr val="tx1"/>
                </a:solidFill>
              </a:rPr>
              <a:t>or stillbirths. </a:t>
            </a:r>
          </a:p>
          <a:p>
            <a:r>
              <a:rPr lang="en-US" dirty="0">
                <a:solidFill>
                  <a:schemeClr val="tx1"/>
                </a:solidFill>
              </a:rPr>
              <a:t>Women whose pregnancies did not result in live births may be assigned Risk 321 </a:t>
            </a:r>
            <a:r>
              <a:rPr lang="en-US" i="1" dirty="0">
                <a:solidFill>
                  <a:schemeClr val="tx1"/>
                </a:solidFill>
              </a:rPr>
              <a:t>History of Fetal or Neonatal Loss.</a:t>
            </a:r>
          </a:p>
          <a:p>
            <a:r>
              <a:rPr lang="en-US" dirty="0">
                <a:solidFill>
                  <a:schemeClr val="tx1"/>
                </a:solidFill>
              </a:rPr>
              <a:t>This risk is auto assigned in TWIST when the question about last delivery date is answered on the women’s health history questionnaire. </a:t>
            </a:r>
          </a:p>
          <a:p>
            <a:r>
              <a:rPr lang="en-US" dirty="0">
                <a:solidFill>
                  <a:schemeClr val="tx1"/>
                </a:solidFill>
              </a:rPr>
              <a:t>The TWIST risk level remains </a:t>
            </a:r>
            <a:r>
              <a:rPr lang="en-US" b="1" dirty="0">
                <a:solidFill>
                  <a:schemeClr val="tx1"/>
                </a:solidFill>
              </a:rPr>
              <a:t>low</a:t>
            </a:r>
            <a:r>
              <a:rPr lang="en-US" dirty="0">
                <a:solidFill>
                  <a:schemeClr val="tx1"/>
                </a:solidFill>
              </a:rPr>
              <a:t>. </a:t>
            </a:r>
          </a:p>
          <a:p>
            <a:endParaRPr lang="en-US" dirty="0"/>
          </a:p>
          <a:p>
            <a:endParaRPr lang="en-US" dirty="0"/>
          </a:p>
        </p:txBody>
      </p:sp>
      <p:pic>
        <p:nvPicPr>
          <p:cNvPr id="3074" name="Picture 2" descr="http://thebuzz.dianejameshome.com/wp-content/uploads/2010/03/cherry-blossoms-this-is-glamorou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0723" y="1155700"/>
            <a:ext cx="1388177" cy="99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88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700" y="520700"/>
            <a:ext cx="8102599" cy="1358900"/>
          </a:xfrm>
        </p:spPr>
        <p:txBody>
          <a:bodyPr>
            <a:normAutofit/>
          </a:bodyPr>
          <a:lstStyle/>
          <a:p>
            <a:r>
              <a:rPr lang="en-US" dirty="0">
                <a:solidFill>
                  <a:schemeClr val="tx1"/>
                </a:solidFill>
              </a:rPr>
              <a:t>Excerpt from the nutrition risk info sheet for Risk 332 …changes are in </a:t>
            </a:r>
            <a:r>
              <a:rPr lang="en-US" dirty="0">
                <a:solidFill>
                  <a:srgbClr val="C00000"/>
                </a:solidFill>
              </a:rPr>
              <a:t>red</a:t>
            </a:r>
          </a:p>
        </p:txBody>
      </p:sp>
      <p:sp>
        <p:nvSpPr>
          <p:cNvPr id="5" name="Rectangle 4"/>
          <p:cNvSpPr/>
          <p:nvPr/>
        </p:nvSpPr>
        <p:spPr>
          <a:xfrm>
            <a:off x="3030576" y="2112432"/>
            <a:ext cx="7472323" cy="3908762"/>
          </a:xfrm>
          <a:prstGeom prst="rect">
            <a:avLst/>
          </a:prstGeom>
        </p:spPr>
        <p:txBody>
          <a:bodyPr wrap="square">
            <a:spAutoFit/>
          </a:bodyPr>
          <a:lstStyle/>
          <a:p>
            <a:r>
              <a:rPr lang="en-US" sz="1600" dirty="0">
                <a:solidFill>
                  <a:srgbClr val="000000"/>
                </a:solidFill>
                <a:latin typeface="Verdana" panose="020B0604030504040204" pitchFamily="34" charset="0"/>
              </a:rPr>
              <a:t> </a:t>
            </a:r>
            <a:r>
              <a:rPr lang="en-US" sz="2800" b="1" dirty="0">
                <a:solidFill>
                  <a:srgbClr val="000000"/>
                </a:solidFill>
                <a:latin typeface="Verdana" panose="020B0604030504040204" pitchFamily="34" charset="0"/>
              </a:rPr>
              <a:t>Closely Spaced Pregnancy 332 </a:t>
            </a:r>
            <a:endParaRPr lang="en-US" sz="2800" dirty="0">
              <a:solidFill>
                <a:srgbClr val="000000"/>
              </a:solidFill>
              <a:latin typeface="Verdana" panose="020B0604030504040204" pitchFamily="34" charset="0"/>
            </a:endParaRPr>
          </a:p>
          <a:p>
            <a:r>
              <a:rPr lang="en-US" dirty="0">
                <a:solidFill>
                  <a:srgbClr val="000000"/>
                </a:solidFill>
                <a:latin typeface="Garamond" panose="02020404030301010803" pitchFamily="18" charset="0"/>
              </a:rPr>
              <a:t>Category.................................................................................. </a:t>
            </a:r>
            <a:r>
              <a:rPr lang="en-US" sz="1400" b="1" dirty="0">
                <a:solidFill>
                  <a:srgbClr val="000000"/>
                </a:solidFill>
                <a:latin typeface="Verdana" panose="020B0604030504040204" pitchFamily="34" charset="0"/>
              </a:rPr>
              <a:t>All Women </a:t>
            </a:r>
            <a:endParaRPr lang="en-US" sz="1400" dirty="0">
              <a:solidFill>
                <a:srgbClr val="000000"/>
              </a:solidFill>
              <a:latin typeface="Verdana" panose="020B0604030504040204" pitchFamily="34" charset="0"/>
            </a:endParaRPr>
          </a:p>
          <a:p>
            <a:r>
              <a:rPr lang="en-US" dirty="0">
                <a:solidFill>
                  <a:srgbClr val="000000"/>
                </a:solidFill>
                <a:latin typeface="Garamond" panose="02020404030301010803" pitchFamily="18" charset="0"/>
              </a:rPr>
              <a:t>Risk Level..............................................................................................</a:t>
            </a:r>
            <a:r>
              <a:rPr lang="en-US" sz="1400" b="1" dirty="0">
                <a:solidFill>
                  <a:srgbClr val="000000"/>
                </a:solidFill>
                <a:latin typeface="Verdana" panose="020B0604030504040204" pitchFamily="34" charset="0"/>
              </a:rPr>
              <a:t>LOW </a:t>
            </a:r>
            <a:endParaRPr lang="en-US" sz="1400" dirty="0">
              <a:solidFill>
                <a:srgbClr val="000000"/>
              </a:solidFill>
              <a:latin typeface="Verdana" panose="020B0604030504040204" pitchFamily="34" charset="0"/>
            </a:endParaRPr>
          </a:p>
          <a:p>
            <a:r>
              <a:rPr lang="en-US" sz="4000" dirty="0">
                <a:solidFill>
                  <a:srgbClr val="000000"/>
                </a:solidFill>
                <a:latin typeface="Wingdings" panose="05000000000000000000" pitchFamily="2" charset="2"/>
              </a:rPr>
              <a:t></a:t>
            </a:r>
            <a:r>
              <a:rPr lang="en-US" b="1" i="1" dirty="0">
                <a:solidFill>
                  <a:srgbClr val="000000"/>
                </a:solidFill>
                <a:latin typeface="Verdana" panose="020B0604030504040204" pitchFamily="34" charset="0"/>
              </a:rPr>
              <a:t>Risk Description </a:t>
            </a:r>
            <a:endParaRPr lang="en-US" dirty="0">
              <a:solidFill>
                <a:srgbClr val="000000"/>
              </a:solidFill>
              <a:latin typeface="Verdana" panose="020B0604030504040204" pitchFamily="34" charset="0"/>
            </a:endParaRPr>
          </a:p>
          <a:p>
            <a:r>
              <a:rPr lang="en-US" dirty="0">
                <a:solidFill>
                  <a:srgbClr val="000000"/>
                </a:solidFill>
                <a:latin typeface="Times New Roman" panose="02020603050405020304" pitchFamily="18" charset="0"/>
              </a:rPr>
              <a:t>A woman’s current or most recent pregnancy was conceived less than </a:t>
            </a:r>
            <a:r>
              <a:rPr lang="en-US" b="1" dirty="0">
                <a:solidFill>
                  <a:srgbClr val="C00000"/>
                </a:solidFill>
                <a:latin typeface="Times New Roman" panose="02020603050405020304" pitchFamily="18" charset="0"/>
              </a:rPr>
              <a:t>18</a:t>
            </a:r>
            <a:r>
              <a:rPr lang="en-US" dirty="0">
                <a:solidFill>
                  <a:srgbClr val="C00000"/>
                </a:solidFill>
                <a:latin typeface="Times New Roman" panose="02020603050405020304" pitchFamily="18" charset="0"/>
              </a:rPr>
              <a:t> </a:t>
            </a:r>
            <a:r>
              <a:rPr lang="en-US" dirty="0">
                <a:solidFill>
                  <a:srgbClr val="000000"/>
                </a:solidFill>
                <a:latin typeface="Times New Roman" panose="02020603050405020304" pitchFamily="18" charset="0"/>
              </a:rPr>
              <a:t>months after the date of her last live birth </a:t>
            </a:r>
            <a:r>
              <a:rPr lang="en-US" b="1" dirty="0">
                <a:solidFill>
                  <a:schemeClr val="tx2"/>
                </a:solidFill>
                <a:latin typeface="Times New Roman" panose="02020603050405020304" pitchFamily="18" charset="0"/>
              </a:rPr>
              <a:t>(</a:t>
            </a:r>
            <a:r>
              <a:rPr lang="en-US" b="1" dirty="0">
                <a:solidFill>
                  <a:srgbClr val="C00000"/>
                </a:solidFill>
                <a:latin typeface="Times New Roman" panose="02020603050405020304" pitchFamily="18" charset="0"/>
              </a:rPr>
              <a:t>miscarriage and still births are not included</a:t>
            </a:r>
            <a:r>
              <a:rPr lang="en-US" b="1" dirty="0">
                <a:solidFill>
                  <a:schemeClr val="tx2"/>
                </a:solidFill>
                <a:latin typeface="Times New Roman" panose="02020603050405020304" pitchFamily="18" charset="0"/>
              </a:rPr>
              <a:t>).</a:t>
            </a:r>
          </a:p>
          <a:p>
            <a:r>
              <a:rPr lang="en-US" dirty="0">
                <a:solidFill>
                  <a:srgbClr val="000000"/>
                </a:solidFill>
                <a:latin typeface="Times New Roman" panose="02020603050405020304" pitchFamily="18" charset="0"/>
              </a:rPr>
              <a:t> </a:t>
            </a:r>
          </a:p>
          <a:p>
            <a:r>
              <a:rPr lang="en-US" sz="1400" b="1" dirty="0">
                <a:solidFill>
                  <a:srgbClr val="000000"/>
                </a:solidFill>
                <a:latin typeface="Verdana" panose="020B0604030504040204" pitchFamily="34" charset="0"/>
              </a:rPr>
              <a:t>At risk if: </a:t>
            </a:r>
            <a:r>
              <a:rPr lang="en-US" sz="1400" dirty="0">
                <a:solidFill>
                  <a:srgbClr val="000000"/>
                </a:solidFill>
                <a:latin typeface="Verdana" panose="020B0604030504040204" pitchFamily="34" charset="0"/>
              </a:rPr>
              <a:t>	</a:t>
            </a:r>
            <a:r>
              <a:rPr lang="en-US" b="1" i="1" dirty="0">
                <a:solidFill>
                  <a:srgbClr val="000000"/>
                </a:solidFill>
                <a:latin typeface="Times New Roman" panose="02020603050405020304" pitchFamily="18" charset="0"/>
              </a:rPr>
              <a:t>Conception &lt; </a:t>
            </a:r>
            <a:r>
              <a:rPr lang="en-US" b="1" i="1" dirty="0">
                <a:solidFill>
                  <a:srgbClr val="C00000"/>
                </a:solidFill>
                <a:latin typeface="Times New Roman" panose="02020603050405020304" pitchFamily="18" charset="0"/>
              </a:rPr>
              <a:t>18</a:t>
            </a:r>
            <a:r>
              <a:rPr lang="en-US" b="1" i="1" dirty="0">
                <a:solidFill>
                  <a:srgbClr val="000000"/>
                </a:solidFill>
                <a:latin typeface="Times New Roman" panose="02020603050405020304" pitchFamily="18" charset="0"/>
              </a:rPr>
              <a:t> months postpartum </a:t>
            </a:r>
            <a:endParaRPr lang="en-US" dirty="0">
              <a:solidFill>
                <a:srgbClr val="000000"/>
              </a:solidFill>
              <a:latin typeface="Times New Roman" panose="02020603050405020304" pitchFamily="18" charset="0"/>
            </a:endParaRPr>
          </a:p>
          <a:p>
            <a:r>
              <a:rPr lang="en-US" b="1" dirty="0">
                <a:solidFill>
                  <a:srgbClr val="000000"/>
                </a:solidFill>
                <a:latin typeface="Garamond" panose="02020404030301010803" pitchFamily="18" charset="0"/>
              </a:rPr>
              <a:t>			WP</a:t>
            </a:r>
            <a:r>
              <a:rPr lang="en-US" dirty="0">
                <a:solidFill>
                  <a:srgbClr val="000000"/>
                </a:solidFill>
                <a:latin typeface="Times New Roman" panose="02020603050405020304" pitchFamily="18" charset="0"/>
              </a:rPr>
              <a:t>: Current pregnancy </a:t>
            </a:r>
            <a:endParaRPr lang="en-US" dirty="0">
              <a:solidFill>
                <a:srgbClr val="000000"/>
              </a:solidFill>
              <a:latin typeface="Verdana" panose="020B0604030504040204" pitchFamily="34" charset="0"/>
            </a:endParaRPr>
          </a:p>
          <a:p>
            <a:r>
              <a:rPr lang="en-US" b="1" dirty="0">
                <a:solidFill>
                  <a:srgbClr val="000000"/>
                </a:solidFill>
                <a:latin typeface="Garamond" panose="02020404030301010803" pitchFamily="18" charset="0"/>
              </a:rPr>
              <a:t>			WE, WB, WN</a:t>
            </a:r>
            <a:r>
              <a:rPr lang="en-US" dirty="0">
                <a:solidFill>
                  <a:srgbClr val="000000"/>
                </a:solidFill>
                <a:latin typeface="Times New Roman" panose="02020603050405020304" pitchFamily="18" charset="0"/>
              </a:rPr>
              <a:t>: Most recent pregnancy only </a:t>
            </a:r>
            <a:r>
              <a:rPr lang="en-US" dirty="0">
                <a:solidFill>
                  <a:srgbClr val="000000"/>
                </a:solidFill>
                <a:latin typeface="Verdana" panose="020B0604030504040204" pitchFamily="34" charset="0"/>
              </a:rPr>
              <a:t>	</a:t>
            </a:r>
          </a:p>
          <a:p>
            <a:r>
              <a:rPr lang="en-US" sz="1400" b="1" dirty="0">
                <a:solidFill>
                  <a:srgbClr val="000000"/>
                </a:solidFill>
                <a:latin typeface="Verdana" panose="020B0604030504040204" pitchFamily="34" charset="0"/>
              </a:rPr>
              <a:t>NOT at risk if: </a:t>
            </a:r>
            <a:r>
              <a:rPr lang="en-US" sz="1400" dirty="0">
                <a:solidFill>
                  <a:srgbClr val="000000"/>
                </a:solidFill>
                <a:latin typeface="Verdana" panose="020B0604030504040204" pitchFamily="34" charset="0"/>
              </a:rPr>
              <a:t>	</a:t>
            </a:r>
            <a:r>
              <a:rPr lang="en-US" dirty="0">
                <a:solidFill>
                  <a:srgbClr val="000000"/>
                </a:solidFill>
                <a:latin typeface="Times New Roman" panose="02020603050405020304" pitchFamily="18" charset="0"/>
              </a:rPr>
              <a:t>Conception ≥ </a:t>
            </a:r>
            <a:r>
              <a:rPr lang="en-US" b="1" dirty="0">
                <a:solidFill>
                  <a:srgbClr val="C00000"/>
                </a:solidFill>
                <a:latin typeface="Times New Roman" panose="02020603050405020304" pitchFamily="18" charset="0"/>
              </a:rPr>
              <a:t>18</a:t>
            </a:r>
            <a:r>
              <a:rPr lang="en-US" dirty="0">
                <a:solidFill>
                  <a:srgbClr val="000000"/>
                </a:solidFill>
                <a:latin typeface="Times New Roman" panose="02020603050405020304" pitchFamily="18" charset="0"/>
              </a:rPr>
              <a:t> months postpartum 	</a:t>
            </a:r>
          </a:p>
        </p:txBody>
      </p:sp>
    </p:spTree>
    <p:extLst>
      <p:ext uri="{BB962C8B-B14F-4D97-AF65-F5344CB8AC3E}">
        <p14:creationId xmlns:p14="http://schemas.microsoft.com/office/powerpoint/2010/main" val="4253097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Background on inter-pregnancy intervals</a:t>
            </a:r>
          </a:p>
        </p:txBody>
      </p:sp>
      <p:sp>
        <p:nvSpPr>
          <p:cNvPr id="3" name="Content Placeholder 2"/>
          <p:cNvSpPr>
            <a:spLocks noGrp="1"/>
          </p:cNvSpPr>
          <p:nvPr>
            <p:ph idx="1"/>
          </p:nvPr>
        </p:nvSpPr>
        <p:spPr/>
        <p:txBody>
          <a:bodyPr/>
          <a:lstStyle/>
          <a:p>
            <a:r>
              <a:rPr lang="en-US" dirty="0">
                <a:solidFill>
                  <a:schemeClr val="tx1"/>
                </a:solidFill>
              </a:rPr>
              <a:t>Outcomes associated with short inter-pregnancy intervals have included perinatal and neonatal complications such as preterm birth, low birth weight, small for gestational age, birth defects and autism.</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89399" y="3928645"/>
            <a:ext cx="3429001" cy="2057400"/>
          </a:xfrm>
          <a:prstGeom prst="rect">
            <a:avLst/>
          </a:prstGeom>
        </p:spPr>
      </p:pic>
    </p:spTree>
    <p:extLst>
      <p:ext uri="{BB962C8B-B14F-4D97-AF65-F5344CB8AC3E}">
        <p14:creationId xmlns:p14="http://schemas.microsoft.com/office/powerpoint/2010/main" val="429212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 your consideration…</a:t>
            </a:r>
          </a:p>
        </p:txBody>
      </p:sp>
      <p:sp>
        <p:nvSpPr>
          <p:cNvPr id="3" name="Content Placeholder 2"/>
          <p:cNvSpPr>
            <a:spLocks noGrp="1"/>
          </p:cNvSpPr>
          <p:nvPr>
            <p:ph idx="1"/>
          </p:nvPr>
        </p:nvSpPr>
        <p:spPr/>
        <p:txBody>
          <a:bodyPr/>
          <a:lstStyle/>
          <a:p>
            <a:r>
              <a:rPr lang="en-US" dirty="0">
                <a:solidFill>
                  <a:schemeClr val="tx1"/>
                </a:solidFill>
              </a:rPr>
              <a:t>What health issues might a mom experience when there is less than 18 months between delivery and conception?</a:t>
            </a:r>
          </a:p>
          <a:p>
            <a:r>
              <a:rPr lang="en-US" dirty="0">
                <a:solidFill>
                  <a:schemeClr val="tx1"/>
                </a:solidFill>
              </a:rPr>
              <a:t>What support or referrals might be beneficial?</a:t>
            </a:r>
          </a:p>
          <a:p>
            <a:pPr marL="0" indent="0">
              <a:buNone/>
            </a:pPr>
            <a:r>
              <a:rPr lang="en-US" dirty="0"/>
              <a: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85995" y="3351680"/>
            <a:ext cx="3036564" cy="2350619"/>
          </a:xfrm>
          <a:prstGeom prst="rect">
            <a:avLst/>
          </a:prstGeom>
        </p:spPr>
      </p:pic>
    </p:spTree>
    <p:extLst>
      <p:ext uri="{BB962C8B-B14F-4D97-AF65-F5344CB8AC3E}">
        <p14:creationId xmlns:p14="http://schemas.microsoft.com/office/powerpoint/2010/main" val="1394852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982220" cy="1303867"/>
          </a:xfrm>
        </p:spPr>
        <p:txBody>
          <a:bodyPr>
            <a:normAutofit fontScale="90000"/>
          </a:bodyPr>
          <a:lstStyle/>
          <a:p>
            <a:r>
              <a:rPr lang="en-US" dirty="0">
                <a:solidFill>
                  <a:schemeClr val="tx1"/>
                </a:solidFill>
              </a:rPr>
              <a:t>Assigning </a:t>
            </a:r>
            <a:r>
              <a:rPr lang="en-US" dirty="0" smtClean="0">
                <a:solidFill>
                  <a:schemeClr val="tx1"/>
                </a:solidFill>
              </a:rPr>
              <a:t>nonfat or low fat milk to a young child</a:t>
            </a:r>
            <a:endParaRPr lang="en-US" dirty="0">
              <a:solidFill>
                <a:schemeClr val="tx1"/>
              </a:solidFill>
            </a:endParaRPr>
          </a:p>
        </p:txBody>
      </p:sp>
      <p:sp>
        <p:nvSpPr>
          <p:cNvPr id="3" name="Content Placeholder 2"/>
          <p:cNvSpPr>
            <a:spLocks noGrp="1"/>
          </p:cNvSpPr>
          <p:nvPr>
            <p:ph idx="1"/>
          </p:nvPr>
        </p:nvSpPr>
        <p:spPr>
          <a:xfrm>
            <a:off x="1295402" y="2493432"/>
            <a:ext cx="9601196" cy="3805768"/>
          </a:xfrm>
        </p:spPr>
        <p:txBody>
          <a:bodyPr>
            <a:normAutofit fontScale="92500"/>
          </a:bodyPr>
          <a:lstStyle/>
          <a:p>
            <a:r>
              <a:rPr lang="en-US" sz="2800" dirty="0" smtClean="0">
                <a:solidFill>
                  <a:schemeClr val="tx1"/>
                </a:solidFill>
              </a:rPr>
              <a:t>A CPA may now approve the issuance of </a:t>
            </a:r>
            <a:r>
              <a:rPr lang="en-US" sz="2800" b="1" dirty="0" smtClean="0">
                <a:solidFill>
                  <a:schemeClr val="tx1"/>
                </a:solidFill>
              </a:rPr>
              <a:t>nonfat, 1% or 2% </a:t>
            </a:r>
            <a:r>
              <a:rPr lang="en-US" sz="2800" dirty="0" smtClean="0">
                <a:solidFill>
                  <a:schemeClr val="tx1"/>
                </a:solidFill>
              </a:rPr>
              <a:t>milk for a 13 to 23 month old child for any one of the following (See Policy 769):</a:t>
            </a:r>
          </a:p>
          <a:p>
            <a:pPr lvl="1"/>
            <a:r>
              <a:rPr lang="en-US" sz="2400" dirty="0" smtClean="0">
                <a:solidFill>
                  <a:schemeClr val="tx1"/>
                </a:solidFill>
              </a:rPr>
              <a:t>Assignment of </a:t>
            </a:r>
            <a:r>
              <a:rPr lang="en-US" sz="2400" b="1" dirty="0">
                <a:solidFill>
                  <a:schemeClr val="tx1"/>
                </a:solidFill>
              </a:rPr>
              <a:t>Risk 115 </a:t>
            </a:r>
            <a:r>
              <a:rPr lang="en-US" sz="2400" b="1" i="1" dirty="0">
                <a:solidFill>
                  <a:schemeClr val="tx1"/>
                </a:solidFill>
              </a:rPr>
              <a:t>High Weight-for-Length (Infants and Children &lt;24 Months of Age</a:t>
            </a:r>
            <a:r>
              <a:rPr lang="en-US" sz="2400" b="1" i="1" dirty="0" smtClean="0">
                <a:solidFill>
                  <a:schemeClr val="tx1"/>
                </a:solidFill>
              </a:rPr>
              <a:t>)</a:t>
            </a:r>
          </a:p>
          <a:p>
            <a:pPr lvl="1"/>
            <a:r>
              <a:rPr lang="en-US" sz="2400" dirty="0" smtClean="0">
                <a:solidFill>
                  <a:schemeClr val="tx1"/>
                </a:solidFill>
              </a:rPr>
              <a:t>The </a:t>
            </a:r>
            <a:r>
              <a:rPr lang="en-US" sz="2400" dirty="0">
                <a:solidFill>
                  <a:schemeClr val="tx1"/>
                </a:solidFill>
              </a:rPr>
              <a:t>child is trending toward overweight </a:t>
            </a:r>
            <a:r>
              <a:rPr lang="en-US" sz="2400" dirty="0" smtClean="0">
                <a:solidFill>
                  <a:schemeClr val="tx1"/>
                </a:solidFill>
              </a:rPr>
              <a:t>based on the </a:t>
            </a:r>
            <a:r>
              <a:rPr lang="en-US" sz="2400" dirty="0" err="1" smtClean="0">
                <a:solidFill>
                  <a:schemeClr val="tx1"/>
                </a:solidFill>
              </a:rPr>
              <a:t>the</a:t>
            </a:r>
            <a:r>
              <a:rPr lang="en-US" sz="2400" dirty="0" smtClean="0">
                <a:solidFill>
                  <a:schemeClr val="tx1"/>
                </a:solidFill>
              </a:rPr>
              <a:t> CPA assessment and/or consultation with the child’s health care provider. (Document justification in progress notes and reassess at each certification.)</a:t>
            </a:r>
            <a:endParaRPr lang="en-US" sz="2400" dirty="0">
              <a:solidFill>
                <a:schemeClr val="tx1"/>
              </a:solidFill>
            </a:endParaRPr>
          </a:p>
          <a:p>
            <a:pPr lvl="1"/>
            <a:r>
              <a:rPr lang="en-US" sz="2400" dirty="0" smtClean="0">
                <a:solidFill>
                  <a:schemeClr val="tx1"/>
                </a:solidFill>
              </a:rPr>
              <a:t>Parent expresses concerns about a family history of overweight, cardiovascular disease or high cholesterol. (Document justification in progress notes.)</a:t>
            </a:r>
          </a:p>
          <a:p>
            <a:pPr lvl="1"/>
            <a:endParaRPr lang="en-US" b="1" dirty="0" smtClean="0">
              <a:solidFill>
                <a:schemeClr val="accent2">
                  <a:lumMod val="50000"/>
                </a:schemeClr>
              </a:solidFill>
            </a:endParaRP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24210" y="899544"/>
            <a:ext cx="1891947" cy="1469042"/>
          </a:xfrm>
          <a:prstGeom prst="rect">
            <a:avLst/>
          </a:prstGeom>
        </p:spPr>
      </p:pic>
    </p:spTree>
    <p:extLst>
      <p:ext uri="{BB962C8B-B14F-4D97-AF65-F5344CB8AC3E}">
        <p14:creationId xmlns:p14="http://schemas.microsoft.com/office/powerpoint/2010/main" val="263453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Assigning nonfat or low fat milk to a young child</a:t>
            </a:r>
          </a:p>
        </p:txBody>
      </p:sp>
      <p:sp>
        <p:nvSpPr>
          <p:cNvPr id="3" name="Content Placeholder 2"/>
          <p:cNvSpPr>
            <a:spLocks noGrp="1"/>
          </p:cNvSpPr>
          <p:nvPr>
            <p:ph idx="1"/>
          </p:nvPr>
        </p:nvSpPr>
        <p:spPr/>
        <p:txBody>
          <a:bodyPr>
            <a:normAutofit/>
          </a:bodyPr>
          <a:lstStyle/>
          <a:p>
            <a:r>
              <a:rPr lang="en-US" dirty="0" smtClean="0">
                <a:solidFill>
                  <a:schemeClr val="tx1"/>
                </a:solidFill>
              </a:rPr>
              <a:t>Assign a nonfat/1%, or 2% milk templates on the FPA screen.</a:t>
            </a:r>
          </a:p>
          <a:p>
            <a:r>
              <a:rPr lang="en-US" b="1" dirty="0" smtClean="0">
                <a:solidFill>
                  <a:schemeClr val="tx1"/>
                </a:solidFill>
              </a:rPr>
              <a:t>Note: </a:t>
            </a:r>
            <a:r>
              <a:rPr lang="en-US" dirty="0" smtClean="0">
                <a:solidFill>
                  <a:schemeClr val="tx1"/>
                </a:solidFill>
              </a:rPr>
              <a:t>Presence of Risk 115 or trending towards overweight does not require issuance of nonfat, 1% or 2% milk.</a:t>
            </a:r>
            <a:endParaRPr lang="en-US" dirty="0">
              <a:solidFill>
                <a:schemeClr val="tx1"/>
              </a:solidFill>
            </a:endParaRPr>
          </a:p>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7247" y="3932244"/>
            <a:ext cx="1841326" cy="1803924"/>
          </a:xfrm>
          <a:prstGeom prst="rect">
            <a:avLst/>
          </a:prstGeom>
        </p:spPr>
      </p:pic>
    </p:spTree>
    <p:extLst>
      <p:ext uri="{BB962C8B-B14F-4D97-AF65-F5344CB8AC3E}">
        <p14:creationId xmlns:p14="http://schemas.microsoft.com/office/powerpoint/2010/main" val="1902865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982132"/>
            <a:ext cx="7848598" cy="1303867"/>
          </a:xfrm>
        </p:spPr>
        <p:txBody>
          <a:bodyPr>
            <a:normAutofit fontScale="90000"/>
          </a:bodyPr>
          <a:lstStyle/>
          <a:p>
            <a:r>
              <a:rPr lang="en-US" dirty="0">
                <a:solidFill>
                  <a:schemeClr val="tx1"/>
                </a:solidFill>
              </a:rPr>
              <a:t>Risk 425.1 Inappropriate Beverages as a Milk Source</a:t>
            </a:r>
          </a:p>
        </p:txBody>
      </p:sp>
      <p:sp>
        <p:nvSpPr>
          <p:cNvPr id="3" name="Content Placeholder 2"/>
          <p:cNvSpPr>
            <a:spLocks noGrp="1"/>
          </p:cNvSpPr>
          <p:nvPr>
            <p:ph idx="1"/>
          </p:nvPr>
        </p:nvSpPr>
        <p:spPr/>
        <p:txBody>
          <a:bodyPr>
            <a:normAutofit lnSpcReduction="10000"/>
          </a:bodyPr>
          <a:lstStyle/>
          <a:p>
            <a:r>
              <a:rPr lang="en-US" b="1" dirty="0">
                <a:solidFill>
                  <a:schemeClr val="tx1"/>
                </a:solidFill>
              </a:rPr>
              <a:t>Non fat </a:t>
            </a:r>
            <a:r>
              <a:rPr lang="en-US" b="1" dirty="0" smtClean="0">
                <a:solidFill>
                  <a:schemeClr val="tx1"/>
                </a:solidFill>
              </a:rPr>
              <a:t>or 1% milk </a:t>
            </a:r>
            <a:r>
              <a:rPr lang="en-US" dirty="0" smtClean="0">
                <a:solidFill>
                  <a:schemeClr val="tx1"/>
                </a:solidFill>
              </a:rPr>
              <a:t>has been added to the list of beverages that are inappropriate as the primary milk source for </a:t>
            </a:r>
            <a:r>
              <a:rPr lang="en-US" b="1" dirty="0" smtClean="0">
                <a:solidFill>
                  <a:schemeClr val="tx1"/>
                </a:solidFill>
              </a:rPr>
              <a:t>13 to 23 month old children</a:t>
            </a:r>
            <a:r>
              <a:rPr lang="en-US" dirty="0" smtClean="0">
                <a:solidFill>
                  <a:schemeClr val="tx1"/>
                </a:solidFill>
              </a:rPr>
              <a:t>.</a:t>
            </a:r>
          </a:p>
          <a:p>
            <a:pPr lvl="1"/>
            <a:r>
              <a:rPr lang="en-US" b="1" dirty="0" smtClean="0">
                <a:solidFill>
                  <a:schemeClr val="tx1"/>
                </a:solidFill>
              </a:rPr>
              <a:t>Note: </a:t>
            </a:r>
            <a:r>
              <a:rPr lang="en-US" dirty="0" smtClean="0">
                <a:solidFill>
                  <a:schemeClr val="tx1"/>
                </a:solidFill>
              </a:rPr>
              <a:t>If a CPA has approved the issuance of nonfat, 1% or 2% milk, do not assign Risk 425.1.</a:t>
            </a:r>
          </a:p>
          <a:p>
            <a:r>
              <a:rPr lang="en-US" b="1" dirty="0" smtClean="0">
                <a:solidFill>
                  <a:schemeClr val="tx1"/>
                </a:solidFill>
              </a:rPr>
              <a:t>Unfortified</a:t>
            </a:r>
            <a:r>
              <a:rPr lang="en-US" u="sng" dirty="0" smtClean="0">
                <a:solidFill>
                  <a:schemeClr val="tx1"/>
                </a:solidFill>
              </a:rPr>
              <a:t> </a:t>
            </a:r>
            <a:r>
              <a:rPr lang="en-US" dirty="0">
                <a:solidFill>
                  <a:schemeClr val="tx1"/>
                </a:solidFill>
              </a:rPr>
              <a:t>goat’s or sheep’s milk have been added to the list of beverages that are inappropriate as the primary milk source for children. Fortified goat’s </a:t>
            </a:r>
            <a:r>
              <a:rPr lang="en-US" dirty="0" smtClean="0">
                <a:solidFill>
                  <a:schemeClr val="tx1"/>
                </a:solidFill>
              </a:rPr>
              <a:t>milk, such as </a:t>
            </a:r>
            <a:r>
              <a:rPr lang="en-US" dirty="0" err="1" smtClean="0">
                <a:solidFill>
                  <a:schemeClr val="tx1"/>
                </a:solidFill>
              </a:rPr>
              <a:t>Meyenberg</a:t>
            </a:r>
            <a:r>
              <a:rPr lang="en-US" dirty="0" smtClean="0">
                <a:solidFill>
                  <a:schemeClr val="tx1"/>
                </a:solidFill>
              </a:rPr>
              <a:t> products, can </a:t>
            </a:r>
            <a:r>
              <a:rPr lang="en-US" dirty="0">
                <a:solidFill>
                  <a:schemeClr val="tx1"/>
                </a:solidFill>
              </a:rPr>
              <a:t>still be provided for children</a:t>
            </a:r>
            <a:r>
              <a:rPr lang="en-US" dirty="0" smtClean="0">
                <a:solidFill>
                  <a:schemeClr val="tx1"/>
                </a:solidFill>
              </a:rPr>
              <a:t>. </a:t>
            </a:r>
          </a:p>
          <a:p>
            <a:r>
              <a:rPr lang="en-US" dirty="0" smtClean="0">
                <a:solidFill>
                  <a:schemeClr val="tx1"/>
                </a:solidFill>
              </a:rPr>
              <a:t>The </a:t>
            </a:r>
            <a:r>
              <a:rPr lang="en-US" dirty="0">
                <a:solidFill>
                  <a:schemeClr val="tx1"/>
                </a:solidFill>
              </a:rPr>
              <a:t>TWIST risk level continues to be </a:t>
            </a:r>
            <a:r>
              <a:rPr lang="en-US" b="1" dirty="0">
                <a:solidFill>
                  <a:schemeClr val="tx1"/>
                </a:solidFill>
              </a:rPr>
              <a:t>low</a:t>
            </a:r>
            <a:r>
              <a:rPr lang="en-US" dirty="0">
                <a:solidFill>
                  <a:schemeClr val="tx1"/>
                </a:solidFill>
              </a:rPr>
              <a:t> when this risk is assigned.</a:t>
            </a:r>
          </a:p>
        </p:txBody>
      </p:sp>
      <p:pic>
        <p:nvPicPr>
          <p:cNvPr id="4102" name="Picture 6" descr="http://www.bostonhomestayblog.com/cherry-blossom.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7389" y="982132"/>
            <a:ext cx="1672811" cy="110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00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701" y="571500"/>
            <a:ext cx="8915400" cy="1028700"/>
          </a:xfrm>
        </p:spPr>
        <p:txBody>
          <a:bodyPr>
            <a:normAutofit/>
          </a:bodyPr>
          <a:lstStyle/>
          <a:p>
            <a:r>
              <a:rPr lang="en-US" dirty="0">
                <a:solidFill>
                  <a:schemeClr val="tx1"/>
                </a:solidFill>
              </a:rPr>
              <a:t>Excerpt from nutrition risk info sheet for Risk 425.1…</a:t>
            </a:r>
            <a:br>
              <a:rPr lang="en-US" dirty="0">
                <a:solidFill>
                  <a:schemeClr val="tx1"/>
                </a:solidFill>
              </a:rPr>
            </a:br>
            <a:r>
              <a:rPr lang="en-US" dirty="0">
                <a:solidFill>
                  <a:schemeClr val="tx1"/>
                </a:solidFill>
              </a:rPr>
              <a:t>changes are in </a:t>
            </a:r>
            <a:r>
              <a:rPr lang="en-US" dirty="0">
                <a:solidFill>
                  <a:srgbClr val="C00000"/>
                </a:solidFill>
              </a:rPr>
              <a:t>red</a:t>
            </a:r>
          </a:p>
        </p:txBody>
      </p:sp>
      <p:sp>
        <p:nvSpPr>
          <p:cNvPr id="4" name="Text Placeholder 3"/>
          <p:cNvSpPr>
            <a:spLocks noGrp="1"/>
          </p:cNvSpPr>
          <p:nvPr>
            <p:ph type="body" sz="half" idx="2"/>
          </p:nvPr>
        </p:nvSpPr>
        <p:spPr>
          <a:xfrm>
            <a:off x="2438901" y="6281738"/>
            <a:ext cx="8915400" cy="45719"/>
          </a:xfrm>
        </p:spPr>
        <p:txBody>
          <a:bodyPr>
            <a:normAutofit fontScale="25000" lnSpcReduction="20000"/>
          </a:bodyPr>
          <a:lstStyle/>
          <a:p>
            <a:endParaRPr lang="en-US" dirty="0"/>
          </a:p>
        </p:txBody>
      </p:sp>
      <p:sp>
        <p:nvSpPr>
          <p:cNvPr id="20" name="Rectangle 19"/>
          <p:cNvSpPr/>
          <p:nvPr/>
        </p:nvSpPr>
        <p:spPr>
          <a:xfrm>
            <a:off x="1854701" y="1386562"/>
            <a:ext cx="9281787" cy="4862870"/>
          </a:xfrm>
          <a:prstGeom prst="rect">
            <a:avLst/>
          </a:prstGeom>
        </p:spPr>
        <p:txBody>
          <a:bodyPr wrap="square">
            <a:spAutoFit/>
          </a:bodyPr>
          <a:lstStyle/>
          <a:p>
            <a:endParaRPr lang="en-US" sz="1600" dirty="0">
              <a:solidFill>
                <a:srgbClr val="000000"/>
              </a:solidFill>
              <a:latin typeface="Verdana" panose="020B0604030504040204" pitchFamily="34" charset="0"/>
            </a:endParaRPr>
          </a:p>
          <a:p>
            <a:r>
              <a:rPr lang="en-US" sz="1600" dirty="0">
                <a:solidFill>
                  <a:srgbClr val="000000"/>
                </a:solidFill>
                <a:latin typeface="Verdana" panose="020B0604030504040204" pitchFamily="34" charset="0"/>
              </a:rPr>
              <a:t> </a:t>
            </a:r>
            <a:r>
              <a:rPr lang="en-US" sz="2400" b="1" dirty="0">
                <a:solidFill>
                  <a:srgbClr val="000000"/>
                </a:solidFill>
                <a:latin typeface="Verdana" panose="020B0604030504040204" pitchFamily="34" charset="0"/>
              </a:rPr>
              <a:t>Inappropriate Beverages as Milk Source 425.1 </a:t>
            </a:r>
            <a:endParaRPr lang="en-US" sz="2400" dirty="0">
              <a:solidFill>
                <a:srgbClr val="000000"/>
              </a:solidFill>
              <a:latin typeface="Verdana" panose="020B0604030504040204" pitchFamily="34" charset="0"/>
            </a:endParaRPr>
          </a:p>
          <a:p>
            <a:r>
              <a:rPr lang="en-US" dirty="0">
                <a:solidFill>
                  <a:srgbClr val="000000"/>
                </a:solidFill>
                <a:latin typeface="Garamond" panose="02020404030301010803" pitchFamily="18" charset="0"/>
              </a:rPr>
              <a:t>Category.............................................................................. </a:t>
            </a:r>
            <a:r>
              <a:rPr lang="en-US" sz="1400" b="1" dirty="0">
                <a:solidFill>
                  <a:srgbClr val="000000"/>
                </a:solidFill>
                <a:latin typeface="Verdana" panose="020B0604030504040204" pitchFamily="34" charset="0"/>
              </a:rPr>
              <a:t>ALL Children </a:t>
            </a:r>
            <a:endParaRPr lang="en-US" sz="1400" dirty="0">
              <a:solidFill>
                <a:srgbClr val="000000"/>
              </a:solidFill>
              <a:latin typeface="Verdana" panose="020B0604030504040204" pitchFamily="34" charset="0"/>
            </a:endParaRPr>
          </a:p>
          <a:p>
            <a:r>
              <a:rPr lang="en-US" dirty="0">
                <a:solidFill>
                  <a:srgbClr val="000000"/>
                </a:solidFill>
                <a:latin typeface="Garamond" panose="02020404030301010803" pitchFamily="18" charset="0"/>
              </a:rPr>
              <a:t>Risk Level .............................................................................................</a:t>
            </a:r>
            <a:r>
              <a:rPr lang="en-US" sz="1400" b="1" dirty="0">
                <a:solidFill>
                  <a:srgbClr val="000000"/>
                </a:solidFill>
                <a:latin typeface="Verdana" panose="020B0604030504040204" pitchFamily="34" charset="0"/>
              </a:rPr>
              <a:t>LOW </a:t>
            </a:r>
            <a:endParaRPr lang="en-US" sz="1400" dirty="0">
              <a:solidFill>
                <a:srgbClr val="000000"/>
              </a:solidFill>
              <a:latin typeface="Verdana" panose="020B0604030504040204" pitchFamily="34" charset="0"/>
            </a:endParaRPr>
          </a:p>
          <a:p>
            <a:r>
              <a:rPr lang="en-US" sz="3600" dirty="0">
                <a:solidFill>
                  <a:srgbClr val="000000"/>
                </a:solidFill>
                <a:latin typeface="Wingdings" panose="05000000000000000000" pitchFamily="2" charset="2"/>
              </a:rPr>
              <a:t></a:t>
            </a:r>
            <a:r>
              <a:rPr lang="en-US" b="1" dirty="0">
                <a:solidFill>
                  <a:srgbClr val="000000"/>
                </a:solidFill>
                <a:latin typeface="Verdana" panose="020B0604030504040204" pitchFamily="34" charset="0"/>
              </a:rPr>
              <a:t>Risk Description </a:t>
            </a:r>
            <a:endParaRPr lang="en-US" dirty="0">
              <a:solidFill>
                <a:srgbClr val="000000"/>
              </a:solidFill>
              <a:latin typeface="Verdana" panose="020B0604030504040204" pitchFamily="34" charset="0"/>
            </a:endParaRPr>
          </a:p>
          <a:p>
            <a:r>
              <a:rPr lang="en-US" dirty="0">
                <a:solidFill>
                  <a:srgbClr val="000000"/>
                </a:solidFill>
                <a:latin typeface="Garamond" panose="02020404030301010803" pitchFamily="18" charset="0"/>
              </a:rPr>
              <a:t>Routinely feeding inappropriate beverages as the primary milk source. </a:t>
            </a:r>
          </a:p>
          <a:p>
            <a:r>
              <a:rPr lang="en-US" sz="1400" b="1" dirty="0">
                <a:solidFill>
                  <a:srgbClr val="000000"/>
                </a:solidFill>
                <a:latin typeface="Verdana" panose="020B0604030504040204" pitchFamily="34" charset="0"/>
              </a:rPr>
              <a:t>At risk if: </a:t>
            </a:r>
            <a:r>
              <a:rPr lang="en-US" dirty="0">
                <a:solidFill>
                  <a:srgbClr val="000000"/>
                </a:solidFill>
                <a:latin typeface="Garamond" panose="02020404030301010803" pitchFamily="18" charset="0"/>
              </a:rPr>
              <a:t>Child is routinely fed the following beverages as the primary milk source. Examples include but are not limited to: </a:t>
            </a:r>
            <a:endParaRPr lang="en-US" dirty="0">
              <a:solidFill>
                <a:srgbClr val="000000"/>
              </a:solidFill>
              <a:latin typeface="Verdana" panose="020B0604030504040204" pitchFamily="34" charset="0"/>
            </a:endParaRPr>
          </a:p>
          <a:p>
            <a:r>
              <a:rPr lang="en-US" sz="1100" dirty="0">
                <a:solidFill>
                  <a:srgbClr val="000000"/>
                </a:solidFill>
                <a:latin typeface="Wingdings" panose="05000000000000000000" pitchFamily="2" charset="2"/>
              </a:rPr>
              <a:t>	 </a:t>
            </a:r>
            <a:r>
              <a:rPr lang="en-US" b="1" dirty="0">
                <a:solidFill>
                  <a:srgbClr val="C00000"/>
                </a:solidFill>
                <a:latin typeface="Garamond" panose="02020404030301010803" pitchFamily="18" charset="0"/>
              </a:rPr>
              <a:t>Non-fat</a:t>
            </a:r>
            <a:r>
              <a:rPr lang="en-US" b="1" dirty="0">
                <a:solidFill>
                  <a:schemeClr val="tx2"/>
                </a:solidFill>
                <a:latin typeface="Garamond" panose="02020404030301010803" pitchFamily="18" charset="0"/>
              </a:rPr>
              <a:t> </a:t>
            </a:r>
            <a:r>
              <a:rPr lang="en-US" dirty="0">
                <a:solidFill>
                  <a:srgbClr val="000000"/>
                </a:solidFill>
                <a:latin typeface="Garamond" panose="02020404030301010803" pitchFamily="18" charset="0"/>
              </a:rPr>
              <a:t>or reduced-fat milk </a:t>
            </a:r>
            <a:r>
              <a:rPr lang="en-US" dirty="0" smtClean="0">
                <a:solidFill>
                  <a:srgbClr val="000000"/>
                </a:solidFill>
                <a:latin typeface="Garamond" panose="02020404030301010803" pitchFamily="18" charset="0"/>
              </a:rPr>
              <a:t>(</a:t>
            </a:r>
            <a:r>
              <a:rPr lang="en-US" b="1" dirty="0" smtClean="0">
                <a:solidFill>
                  <a:srgbClr val="C00000"/>
                </a:solidFill>
                <a:latin typeface="Garamond" panose="02020404030301010803" pitchFamily="18" charset="0"/>
              </a:rPr>
              <a:t>1% </a:t>
            </a:r>
            <a:r>
              <a:rPr lang="en-US" dirty="0" smtClean="0">
                <a:solidFill>
                  <a:srgbClr val="000000"/>
                </a:solidFill>
                <a:latin typeface="Garamond" panose="02020404030301010803" pitchFamily="18" charset="0"/>
              </a:rPr>
              <a:t>and </a:t>
            </a:r>
            <a:r>
              <a:rPr lang="en-US" dirty="0">
                <a:solidFill>
                  <a:srgbClr val="000000"/>
                </a:solidFill>
                <a:latin typeface="Garamond" panose="02020404030301010803" pitchFamily="18" charset="0"/>
              </a:rPr>
              <a:t>2%) between 13 and 23 months of age (</a:t>
            </a:r>
            <a:r>
              <a:rPr lang="en-US" b="1" dirty="0">
                <a:solidFill>
                  <a:srgbClr val="C00000"/>
                </a:solidFill>
                <a:latin typeface="Garamond" panose="02020404030301010803" pitchFamily="18" charset="0"/>
              </a:rPr>
              <a:t>unless </a:t>
            </a:r>
            <a:r>
              <a:rPr lang="en-US" b="1" dirty="0" smtClean="0">
                <a:solidFill>
                  <a:srgbClr val="C00000"/>
                </a:solidFill>
                <a:latin typeface="Garamond" panose="02020404030301010803" pitchFamily="18" charset="0"/>
              </a:rPr>
              <a:t>			assigned by a CPA to a child </a:t>
            </a:r>
            <a:r>
              <a:rPr lang="en-US" b="1" dirty="0">
                <a:solidFill>
                  <a:srgbClr val="C00000"/>
                </a:solidFill>
                <a:latin typeface="Garamond" panose="02020404030301010803" pitchFamily="18" charset="0"/>
              </a:rPr>
              <a:t>for whom overweight or obesity is a concern</a:t>
            </a:r>
            <a:r>
              <a:rPr lang="en-US" dirty="0">
                <a:solidFill>
                  <a:srgbClr val="000000"/>
                </a:solidFill>
                <a:latin typeface="Garamond" panose="02020404030301010803" pitchFamily="18" charset="0"/>
              </a:rPr>
              <a:t>) </a:t>
            </a:r>
          </a:p>
          <a:p>
            <a:r>
              <a:rPr lang="en-US" sz="1100" dirty="0">
                <a:solidFill>
                  <a:srgbClr val="000000"/>
                </a:solidFill>
                <a:latin typeface="Wingdings" panose="05000000000000000000" pitchFamily="2" charset="2"/>
              </a:rPr>
              <a:t>	 </a:t>
            </a:r>
            <a:r>
              <a:rPr lang="en-US" dirty="0">
                <a:solidFill>
                  <a:srgbClr val="000000"/>
                </a:solidFill>
                <a:latin typeface="Garamond" panose="02020404030301010803" pitchFamily="18" charset="0"/>
              </a:rPr>
              <a:t>Sweetened condensed milk </a:t>
            </a:r>
            <a:endParaRPr lang="en-US" dirty="0">
              <a:solidFill>
                <a:srgbClr val="000000"/>
              </a:solidFill>
              <a:latin typeface="Verdana" panose="020B0604030504040204" pitchFamily="34" charset="0"/>
            </a:endParaRPr>
          </a:p>
          <a:p>
            <a:r>
              <a:rPr lang="en-US" sz="1100" dirty="0">
                <a:solidFill>
                  <a:srgbClr val="000000"/>
                </a:solidFill>
                <a:latin typeface="Wingdings" panose="05000000000000000000" pitchFamily="2" charset="2"/>
              </a:rPr>
              <a:t>	 </a:t>
            </a:r>
            <a:r>
              <a:rPr lang="en-US" b="1" dirty="0">
                <a:solidFill>
                  <a:srgbClr val="C00000"/>
                </a:solidFill>
                <a:latin typeface="Garamond" panose="02020404030301010803" pitchFamily="18" charset="0"/>
              </a:rPr>
              <a:t>Unfortified goat’s milk or sheep’s milk </a:t>
            </a:r>
          </a:p>
          <a:p>
            <a:r>
              <a:rPr lang="en-US" sz="1100" dirty="0">
                <a:solidFill>
                  <a:srgbClr val="000000"/>
                </a:solidFill>
                <a:latin typeface="Wingdings" panose="05000000000000000000" pitchFamily="2" charset="2"/>
              </a:rPr>
              <a:t>	 </a:t>
            </a:r>
            <a:r>
              <a:rPr lang="en-US" dirty="0">
                <a:solidFill>
                  <a:srgbClr val="000000"/>
                </a:solidFill>
                <a:latin typeface="Garamond" panose="02020404030301010803" pitchFamily="18" charset="0"/>
              </a:rPr>
              <a:t>Imitation or substitute milks, that are unfortified or inadequately fortified or other “homemade 	</a:t>
            </a:r>
            <a:r>
              <a:rPr lang="en-US" dirty="0" smtClean="0">
                <a:solidFill>
                  <a:srgbClr val="000000"/>
                </a:solidFill>
                <a:latin typeface="Garamond" panose="02020404030301010803" pitchFamily="18" charset="0"/>
              </a:rPr>
              <a:t>	concoctions</a:t>
            </a:r>
            <a:r>
              <a:rPr lang="en-US" dirty="0">
                <a:solidFill>
                  <a:srgbClr val="000000"/>
                </a:solidFill>
                <a:latin typeface="Garamond" panose="02020404030301010803" pitchFamily="18" charset="0"/>
              </a:rPr>
              <a:t>” </a:t>
            </a:r>
            <a:r>
              <a:rPr lang="en-US" dirty="0">
                <a:solidFill>
                  <a:srgbClr val="000000"/>
                </a:solidFill>
                <a:latin typeface="Verdana" panose="020B0604030504040204" pitchFamily="34" charset="0"/>
              </a:rPr>
              <a:t>	</a:t>
            </a:r>
          </a:p>
          <a:p>
            <a:r>
              <a:rPr lang="en-US" sz="1400" b="1" dirty="0">
                <a:solidFill>
                  <a:srgbClr val="000000"/>
                </a:solidFill>
                <a:latin typeface="Verdana" panose="020B0604030504040204" pitchFamily="34" charset="0"/>
              </a:rPr>
              <a:t>NOT at risk if: </a:t>
            </a:r>
            <a:r>
              <a:rPr lang="en-US" dirty="0">
                <a:solidFill>
                  <a:srgbClr val="000000"/>
                </a:solidFill>
                <a:latin typeface="Garamond" panose="02020404030301010803" pitchFamily="18" charset="0"/>
              </a:rPr>
              <a:t>Child is fed appropriate milk sources - OR - Child is over 24 months and drinking 	</a:t>
            </a:r>
            <a:r>
              <a:rPr lang="en-US" dirty="0" smtClean="0">
                <a:solidFill>
                  <a:srgbClr val="000000"/>
                </a:solidFill>
                <a:latin typeface="Garamond" panose="02020404030301010803" pitchFamily="18" charset="0"/>
              </a:rPr>
              <a:t>	reduced </a:t>
            </a:r>
            <a:r>
              <a:rPr lang="en-US" dirty="0">
                <a:solidFill>
                  <a:srgbClr val="000000"/>
                </a:solidFill>
                <a:latin typeface="Garamond" panose="02020404030301010803" pitchFamily="18" charset="0"/>
              </a:rPr>
              <a:t>fat milk - OR - Child is drinking fortified goat’s milk </a:t>
            </a:r>
            <a:r>
              <a:rPr lang="en-US"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1040752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Background</a:t>
            </a:r>
          </a:p>
        </p:txBody>
      </p:sp>
      <p:sp>
        <p:nvSpPr>
          <p:cNvPr id="3" name="Content Placeholder 2"/>
          <p:cNvSpPr>
            <a:spLocks noGrp="1"/>
          </p:cNvSpPr>
          <p:nvPr>
            <p:ph idx="1"/>
          </p:nvPr>
        </p:nvSpPr>
        <p:spPr>
          <a:xfrm>
            <a:off x="1295401" y="2556932"/>
            <a:ext cx="9601196" cy="3577168"/>
          </a:xfrm>
        </p:spPr>
        <p:txBody>
          <a:bodyPr>
            <a:normAutofit fontScale="92500"/>
          </a:bodyPr>
          <a:lstStyle/>
          <a:p>
            <a:r>
              <a:rPr lang="en-US" dirty="0">
                <a:solidFill>
                  <a:schemeClr val="tx1"/>
                </a:solidFill>
              </a:rPr>
              <a:t>Unfortified goat’s and sheep’s </a:t>
            </a:r>
            <a:r>
              <a:rPr lang="en-US" dirty="0" smtClean="0">
                <a:solidFill>
                  <a:schemeClr val="tx1"/>
                </a:solidFill>
              </a:rPr>
              <a:t>milk as well as imitation </a:t>
            </a:r>
            <a:r>
              <a:rPr lang="en-US" dirty="0">
                <a:solidFill>
                  <a:schemeClr val="tx1"/>
                </a:solidFill>
              </a:rPr>
              <a:t>and substitute </a:t>
            </a:r>
            <a:r>
              <a:rPr lang="en-US" dirty="0" smtClean="0">
                <a:solidFill>
                  <a:schemeClr val="tx1"/>
                </a:solidFill>
              </a:rPr>
              <a:t>milks do </a:t>
            </a:r>
            <a:r>
              <a:rPr lang="en-US" dirty="0">
                <a:solidFill>
                  <a:schemeClr val="tx1"/>
                </a:solidFill>
              </a:rPr>
              <a:t>not contain nutrients in amounts appropriate as a primary milk source for children.  </a:t>
            </a:r>
            <a:r>
              <a:rPr lang="en-US" dirty="0" smtClean="0">
                <a:solidFill>
                  <a:schemeClr val="tx1"/>
                </a:solidFill>
              </a:rPr>
              <a:t>In Oregon, the only goat’s milk that has adequate fortification is the </a:t>
            </a:r>
            <a:r>
              <a:rPr lang="en-US" dirty="0" err="1" smtClean="0">
                <a:solidFill>
                  <a:schemeClr val="tx1"/>
                </a:solidFill>
              </a:rPr>
              <a:t>Meyenberg</a:t>
            </a:r>
            <a:r>
              <a:rPr lang="en-US" dirty="0" smtClean="0">
                <a:solidFill>
                  <a:schemeClr val="tx1"/>
                </a:solidFill>
              </a:rPr>
              <a:t> brand.</a:t>
            </a:r>
            <a:endParaRPr lang="en-US" dirty="0">
              <a:solidFill>
                <a:schemeClr val="tx1"/>
              </a:solidFill>
            </a:endParaRPr>
          </a:p>
          <a:p>
            <a:r>
              <a:rPr lang="en-US" dirty="0">
                <a:solidFill>
                  <a:schemeClr val="tx1"/>
                </a:solidFill>
              </a:rPr>
              <a:t>Non-fat and reduced-fat milks are not recommended for use with children from 1 to 2 years of age because of the lower caloric </a:t>
            </a:r>
            <a:r>
              <a:rPr lang="en-US" dirty="0" smtClean="0">
                <a:solidFill>
                  <a:schemeClr val="tx1"/>
                </a:solidFill>
              </a:rPr>
              <a:t>density and lower fat content </a:t>
            </a:r>
            <a:r>
              <a:rPr lang="en-US" dirty="0">
                <a:solidFill>
                  <a:schemeClr val="tx1"/>
                </a:solidFill>
              </a:rPr>
              <a:t>compared with whole-fat products. </a:t>
            </a:r>
          </a:p>
          <a:p>
            <a:r>
              <a:rPr lang="en-US" dirty="0">
                <a:solidFill>
                  <a:schemeClr val="tx1"/>
                </a:solidFill>
              </a:rPr>
              <a:t>Infants and children under 2 years that use reduced-fat milks gain at a slower rate, lose body fat, have less energy reserves and are at risk of inadequate intake of essential fatty acids that are a critical component of brain development.</a:t>
            </a:r>
          </a:p>
          <a:p>
            <a:pPr marL="0" indent="0">
              <a:buNone/>
            </a:pPr>
            <a:endParaRPr lang="en-US" dirty="0"/>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6701" y="812628"/>
            <a:ext cx="854289" cy="1473371"/>
          </a:xfrm>
          <a:prstGeom prst="rect">
            <a:avLst/>
          </a:prstGeom>
        </p:spPr>
      </p:pic>
    </p:spTree>
    <p:extLst>
      <p:ext uri="{BB962C8B-B14F-4D97-AF65-F5344CB8AC3E}">
        <p14:creationId xmlns:p14="http://schemas.microsoft.com/office/powerpoint/2010/main" val="3101892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2016 Risk Criteria Update</a:t>
            </a:r>
          </a:p>
        </p:txBody>
      </p:sp>
      <p:sp>
        <p:nvSpPr>
          <p:cNvPr id="3" name="Subtitle 2"/>
          <p:cNvSpPr>
            <a:spLocks noGrp="1"/>
          </p:cNvSpPr>
          <p:nvPr>
            <p:ph type="subTitle" idx="1"/>
          </p:nvPr>
        </p:nvSpPr>
        <p:spPr/>
        <p:txBody>
          <a:bodyPr>
            <a:normAutofit/>
          </a:bodyPr>
          <a:lstStyle/>
          <a:p>
            <a:r>
              <a:rPr lang="en-US" sz="2800" dirty="0" smtClean="0"/>
              <a:t>Part 2: WIC </a:t>
            </a:r>
            <a:r>
              <a:rPr lang="en-US" sz="2800" dirty="0"/>
              <a:t>In-service/ June 2016</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5434" y="3993089"/>
            <a:ext cx="3349982" cy="25124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922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 your consideration…</a:t>
            </a:r>
          </a:p>
        </p:txBody>
      </p:sp>
      <p:sp>
        <p:nvSpPr>
          <p:cNvPr id="3" name="Content Placeholder 2"/>
          <p:cNvSpPr>
            <a:spLocks noGrp="1"/>
          </p:cNvSpPr>
          <p:nvPr>
            <p:ph idx="1"/>
          </p:nvPr>
        </p:nvSpPr>
        <p:spPr>
          <a:xfrm>
            <a:off x="1295401" y="2556932"/>
            <a:ext cx="6172199" cy="3318936"/>
          </a:xfrm>
        </p:spPr>
        <p:txBody>
          <a:bodyPr/>
          <a:lstStyle/>
          <a:p>
            <a:r>
              <a:rPr lang="en-US" sz="2800" dirty="0">
                <a:solidFill>
                  <a:schemeClr val="tx1"/>
                </a:solidFill>
              </a:rPr>
              <a:t>When would you approve the issuance of non-fat milk for a </a:t>
            </a:r>
            <a:r>
              <a:rPr lang="en-US" sz="2800" dirty="0" smtClean="0">
                <a:solidFill>
                  <a:schemeClr val="tx1"/>
                </a:solidFill>
              </a:rPr>
              <a:t>13 </a:t>
            </a:r>
            <a:r>
              <a:rPr lang="en-US" sz="2800" dirty="0">
                <a:solidFill>
                  <a:schemeClr val="tx1"/>
                </a:solidFill>
              </a:rPr>
              <a:t>to </a:t>
            </a:r>
            <a:r>
              <a:rPr lang="en-US" sz="2800" dirty="0" smtClean="0">
                <a:solidFill>
                  <a:schemeClr val="tx1"/>
                </a:solidFill>
              </a:rPr>
              <a:t>23 </a:t>
            </a:r>
            <a:r>
              <a:rPr lang="en-US" sz="2800" dirty="0">
                <a:solidFill>
                  <a:schemeClr val="tx1"/>
                </a:solidFill>
              </a:rPr>
              <a:t>month old child?</a:t>
            </a:r>
          </a:p>
          <a:p>
            <a:endParaRPr lang="en-US" dirty="0"/>
          </a:p>
        </p:txBody>
      </p:sp>
      <p:pic>
        <p:nvPicPr>
          <p:cNvPr id="10242" name="Picture 2" descr="http://bed56888308e93972c04-0dfc23b7b97881dee012a129d9518bae.r34.cf1.rackcdn.com/sites/default/files/milk_carton_ja10_31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67600" y="2724151"/>
            <a:ext cx="3151716" cy="315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26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758695"/>
            <a:ext cx="10845800" cy="1667005"/>
          </a:xfrm>
        </p:spPr>
        <p:txBody>
          <a:bodyPr>
            <a:noAutofit/>
          </a:bodyPr>
          <a:lstStyle/>
          <a:p>
            <a:r>
              <a:rPr lang="en-US" sz="3600" dirty="0">
                <a:solidFill>
                  <a:schemeClr val="tx1"/>
                </a:solidFill>
              </a:rPr>
              <a:t>Risk 601 Breastfeeding Mother of Infant at Nutritional Risk &amp;   Risk 602 Breastfeeding Complications or </a:t>
            </a:r>
            <a:br>
              <a:rPr lang="en-US" sz="3600" dirty="0">
                <a:solidFill>
                  <a:schemeClr val="tx1"/>
                </a:solidFill>
              </a:rPr>
            </a:br>
            <a:r>
              <a:rPr lang="en-US" sz="3600" dirty="0">
                <a:solidFill>
                  <a:schemeClr val="tx1"/>
                </a:solidFill>
              </a:rPr>
              <a:t>Potential Complications</a:t>
            </a:r>
          </a:p>
        </p:txBody>
      </p:sp>
      <p:sp>
        <p:nvSpPr>
          <p:cNvPr id="3" name="Content Placeholder 2"/>
          <p:cNvSpPr>
            <a:spLocks noGrp="1"/>
          </p:cNvSpPr>
          <p:nvPr>
            <p:ph idx="1"/>
          </p:nvPr>
        </p:nvSpPr>
        <p:spPr>
          <a:xfrm>
            <a:off x="1295401" y="2882900"/>
            <a:ext cx="9601196" cy="2992968"/>
          </a:xfrm>
        </p:spPr>
        <p:txBody>
          <a:bodyPr/>
          <a:lstStyle/>
          <a:p>
            <a:r>
              <a:rPr lang="en-US" dirty="0">
                <a:solidFill>
                  <a:schemeClr val="tx1"/>
                </a:solidFill>
              </a:rPr>
              <a:t>The </a:t>
            </a:r>
            <a:r>
              <a:rPr lang="en-US" b="1" dirty="0">
                <a:solidFill>
                  <a:schemeClr val="tx1"/>
                </a:solidFill>
              </a:rPr>
              <a:t>pregnant</a:t>
            </a:r>
            <a:r>
              <a:rPr lang="en-US" dirty="0">
                <a:solidFill>
                  <a:schemeClr val="tx1"/>
                </a:solidFill>
              </a:rPr>
              <a:t> women category has been added to both risk criteria to accommodate pregnant women who are also breastfeeding.</a:t>
            </a:r>
          </a:p>
          <a:p>
            <a:r>
              <a:rPr lang="en-US" dirty="0">
                <a:solidFill>
                  <a:schemeClr val="tx1"/>
                </a:solidFill>
              </a:rPr>
              <a:t>The TWIST risk level continues to be </a:t>
            </a:r>
            <a:r>
              <a:rPr lang="en-US" b="1" dirty="0">
                <a:solidFill>
                  <a:schemeClr val="tx1"/>
                </a:solidFill>
              </a:rPr>
              <a:t>low</a:t>
            </a:r>
            <a:r>
              <a:rPr lang="en-US" dirty="0">
                <a:solidFill>
                  <a:schemeClr val="tx1"/>
                </a:solidFill>
              </a:rPr>
              <a:t> for these manually assigned risks.</a:t>
            </a:r>
          </a:p>
        </p:txBody>
      </p:sp>
      <p:pic>
        <p:nvPicPr>
          <p:cNvPr id="5122" name="Picture 2" descr="https://upload.wikimedia.org/wikipedia/commons/6/65/%ED%99%94%EC%97%84%EC%82%AC_%EB%B2%97%EA%BD%8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43590" y="4379384"/>
            <a:ext cx="1703836" cy="127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13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1003300"/>
            <a:ext cx="8445499" cy="1016000"/>
          </a:xfrm>
        </p:spPr>
        <p:txBody>
          <a:bodyPr/>
          <a:lstStyle/>
          <a:p>
            <a:r>
              <a:rPr lang="en-US" dirty="0">
                <a:solidFill>
                  <a:schemeClr val="tx1"/>
                </a:solidFill>
              </a:rPr>
              <a:t>Excerpt from nutrition risk info sheet for Risk 601 …changes are in </a:t>
            </a:r>
            <a:r>
              <a:rPr lang="en-US" dirty="0">
                <a:solidFill>
                  <a:srgbClr val="C00000"/>
                </a:solidFill>
              </a:rPr>
              <a:t>red</a:t>
            </a:r>
          </a:p>
        </p:txBody>
      </p:sp>
      <p:sp>
        <p:nvSpPr>
          <p:cNvPr id="39" name="Rectangle 38"/>
          <p:cNvSpPr/>
          <p:nvPr/>
        </p:nvSpPr>
        <p:spPr>
          <a:xfrm>
            <a:off x="2374899" y="2175932"/>
            <a:ext cx="8338159" cy="3693319"/>
          </a:xfrm>
          <a:prstGeom prst="rect">
            <a:avLst/>
          </a:prstGeom>
        </p:spPr>
        <p:txBody>
          <a:bodyPr wrap="square">
            <a:spAutoFit/>
          </a:bodyPr>
          <a:lstStyle/>
          <a:p>
            <a:endParaRPr lang="en-US" sz="1600" dirty="0">
              <a:solidFill>
                <a:srgbClr val="000000"/>
              </a:solidFill>
              <a:latin typeface="Verdana" panose="020B0604030504040204" pitchFamily="34" charset="0"/>
            </a:endParaRPr>
          </a:p>
          <a:p>
            <a:r>
              <a:rPr lang="en-US" sz="1600" dirty="0">
                <a:solidFill>
                  <a:srgbClr val="000000"/>
                </a:solidFill>
                <a:latin typeface="Verdana" panose="020B0604030504040204" pitchFamily="34" charset="0"/>
              </a:rPr>
              <a:t> </a:t>
            </a:r>
            <a:r>
              <a:rPr lang="en-US" sz="2800" b="1" dirty="0">
                <a:solidFill>
                  <a:srgbClr val="000000"/>
                </a:solidFill>
                <a:latin typeface="Verdana" panose="020B0604030504040204" pitchFamily="34" charset="0"/>
              </a:rPr>
              <a:t>Breastfeeding Mother </a:t>
            </a:r>
            <a:endParaRPr lang="en-US" sz="2800" dirty="0">
              <a:solidFill>
                <a:srgbClr val="000000"/>
              </a:solidFill>
              <a:latin typeface="Verdana" panose="020B0604030504040204" pitchFamily="34" charset="0"/>
            </a:endParaRPr>
          </a:p>
          <a:p>
            <a:r>
              <a:rPr lang="en-US" sz="2800" b="1" dirty="0">
                <a:solidFill>
                  <a:srgbClr val="000000"/>
                </a:solidFill>
                <a:latin typeface="Verdana" panose="020B0604030504040204" pitchFamily="34" charset="0"/>
              </a:rPr>
              <a:t>of Infant at Nutritional Risk 601 </a:t>
            </a:r>
            <a:endParaRPr lang="en-US" sz="2800" dirty="0">
              <a:solidFill>
                <a:srgbClr val="000000"/>
              </a:solidFill>
              <a:latin typeface="Verdana" panose="020B0604030504040204" pitchFamily="34" charset="0"/>
            </a:endParaRPr>
          </a:p>
          <a:p>
            <a:r>
              <a:rPr lang="en-US" dirty="0">
                <a:solidFill>
                  <a:srgbClr val="000000"/>
                </a:solidFill>
                <a:latin typeface="Garamond" panose="02020404030301010803" pitchFamily="18" charset="0"/>
              </a:rPr>
              <a:t>Category........................................................................... </a:t>
            </a:r>
            <a:r>
              <a:rPr lang="en-US" sz="1400" b="1" dirty="0">
                <a:solidFill>
                  <a:schemeClr val="tx2"/>
                </a:solidFill>
                <a:latin typeface="Verdana" panose="020B0604030504040204" pitchFamily="34" charset="0"/>
              </a:rPr>
              <a:t>All Women </a:t>
            </a:r>
          </a:p>
          <a:p>
            <a:r>
              <a:rPr lang="en-US" dirty="0">
                <a:solidFill>
                  <a:srgbClr val="000000"/>
                </a:solidFill>
                <a:latin typeface="Garamond" panose="02020404030301010803" pitchFamily="18" charset="0"/>
              </a:rPr>
              <a:t>Risk Level..............................................................................................</a:t>
            </a:r>
            <a:r>
              <a:rPr lang="en-US" sz="1400" b="1" dirty="0">
                <a:solidFill>
                  <a:srgbClr val="000000"/>
                </a:solidFill>
                <a:latin typeface="Verdana" panose="020B0604030504040204" pitchFamily="34" charset="0"/>
              </a:rPr>
              <a:t>LOW </a:t>
            </a:r>
            <a:endParaRPr lang="en-US" sz="1400" dirty="0">
              <a:solidFill>
                <a:srgbClr val="000000"/>
              </a:solidFill>
              <a:latin typeface="Verdana" panose="020B0604030504040204" pitchFamily="34" charset="0"/>
            </a:endParaRPr>
          </a:p>
          <a:p>
            <a:r>
              <a:rPr lang="en-US" sz="3600" dirty="0">
                <a:solidFill>
                  <a:srgbClr val="000000"/>
                </a:solidFill>
                <a:latin typeface="Wingdings" panose="05000000000000000000" pitchFamily="2" charset="2"/>
              </a:rPr>
              <a:t> </a:t>
            </a:r>
            <a:r>
              <a:rPr lang="en-US" b="1" i="1" dirty="0">
                <a:solidFill>
                  <a:srgbClr val="000000"/>
                </a:solidFill>
                <a:latin typeface="Verdana" panose="020B0604030504040204" pitchFamily="34" charset="0"/>
              </a:rPr>
              <a:t>Risk Description </a:t>
            </a:r>
            <a:endParaRPr lang="en-US" dirty="0">
              <a:solidFill>
                <a:srgbClr val="000000"/>
              </a:solidFill>
              <a:latin typeface="Verdana" panose="020B0604030504040204" pitchFamily="34" charset="0"/>
            </a:endParaRPr>
          </a:p>
          <a:p>
            <a:r>
              <a:rPr lang="en-US" dirty="0">
                <a:solidFill>
                  <a:srgbClr val="000000"/>
                </a:solidFill>
                <a:latin typeface="Times New Roman" panose="02020603050405020304" pitchFamily="18" charset="0"/>
              </a:rPr>
              <a:t>A breastfeeding woman (</a:t>
            </a:r>
            <a:r>
              <a:rPr lang="en-US" b="1" dirty="0">
                <a:solidFill>
                  <a:srgbClr val="C00000"/>
                </a:solidFill>
                <a:latin typeface="Times New Roman" panose="02020603050405020304" pitchFamily="18" charset="0"/>
              </a:rPr>
              <a:t>pregnant or postpartum</a:t>
            </a:r>
            <a:r>
              <a:rPr lang="en-US" dirty="0">
                <a:solidFill>
                  <a:srgbClr val="000000"/>
                </a:solidFill>
                <a:latin typeface="Times New Roman" panose="02020603050405020304" pitchFamily="18" charset="0"/>
              </a:rPr>
              <a:t>) whose breastfeeding infant has been determined to be at nutritional risk (except Risk 701 &amp; 702) </a:t>
            </a:r>
          </a:p>
          <a:p>
            <a:endParaRPr lang="en-US" dirty="0">
              <a:solidFill>
                <a:srgbClr val="000000"/>
              </a:solidFill>
              <a:latin typeface="Times New Roman" panose="02020603050405020304" pitchFamily="18" charset="0"/>
            </a:endParaRPr>
          </a:p>
          <a:p>
            <a:r>
              <a:rPr lang="en-US" sz="1400" b="1" dirty="0">
                <a:solidFill>
                  <a:srgbClr val="000000"/>
                </a:solidFill>
                <a:latin typeface="Verdana" panose="020B0604030504040204" pitchFamily="34" charset="0"/>
              </a:rPr>
              <a:t>At risk if: </a:t>
            </a:r>
            <a:r>
              <a:rPr lang="en-US" sz="1400" dirty="0">
                <a:solidFill>
                  <a:srgbClr val="000000"/>
                </a:solidFill>
                <a:latin typeface="Verdana" panose="020B0604030504040204" pitchFamily="34" charset="0"/>
              </a:rPr>
              <a:t>	       </a:t>
            </a:r>
            <a:r>
              <a:rPr lang="en-US" dirty="0">
                <a:solidFill>
                  <a:srgbClr val="000000"/>
                </a:solidFill>
                <a:latin typeface="Times New Roman" panose="02020603050405020304" pitchFamily="18" charset="0"/>
              </a:rPr>
              <a:t>The </a:t>
            </a:r>
            <a:r>
              <a:rPr lang="en-US" b="1" i="1" dirty="0">
                <a:solidFill>
                  <a:srgbClr val="000000"/>
                </a:solidFill>
                <a:latin typeface="Times New Roman" panose="02020603050405020304" pitchFamily="18" charset="0"/>
              </a:rPr>
              <a:t>infant has been certified on WIC </a:t>
            </a:r>
            <a:r>
              <a:rPr lang="en-US" dirty="0">
                <a:solidFill>
                  <a:srgbClr val="000000"/>
                </a:solidFill>
                <a:latin typeface="Times New Roman" panose="02020603050405020304" pitchFamily="18" charset="0"/>
              </a:rPr>
              <a:t>with a nutrition risk </a:t>
            </a:r>
            <a:r>
              <a:rPr lang="en-US" dirty="0">
                <a:solidFill>
                  <a:srgbClr val="000000"/>
                </a:solidFill>
                <a:latin typeface="Verdana" panose="020B0604030504040204" pitchFamily="34" charset="0"/>
              </a:rPr>
              <a:t>	</a:t>
            </a:r>
          </a:p>
          <a:p>
            <a:r>
              <a:rPr lang="en-US" sz="1400" b="1" dirty="0">
                <a:solidFill>
                  <a:srgbClr val="000000"/>
                </a:solidFill>
                <a:latin typeface="Verdana" panose="020B0604030504040204" pitchFamily="34" charset="0"/>
              </a:rPr>
              <a:t>NOT at risk if: </a:t>
            </a:r>
            <a:r>
              <a:rPr lang="en-US" sz="1400" dirty="0">
                <a:solidFill>
                  <a:srgbClr val="000000"/>
                </a:solidFill>
                <a:latin typeface="Verdana" panose="020B0604030504040204" pitchFamily="34" charset="0"/>
              </a:rPr>
              <a:t>	</a:t>
            </a:r>
            <a:r>
              <a:rPr lang="en-US" dirty="0">
                <a:solidFill>
                  <a:srgbClr val="000000"/>
                </a:solidFill>
                <a:latin typeface="Times New Roman" panose="02020603050405020304" pitchFamily="18" charset="0"/>
              </a:rPr>
              <a:t>The infant was certified using only Risk 701 or 702 </a:t>
            </a:r>
            <a:r>
              <a:rPr lang="en-US"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840141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Background</a:t>
            </a:r>
          </a:p>
        </p:txBody>
      </p:sp>
      <p:sp>
        <p:nvSpPr>
          <p:cNvPr id="3" name="Content Placeholder 2"/>
          <p:cNvSpPr>
            <a:spLocks noGrp="1"/>
          </p:cNvSpPr>
          <p:nvPr>
            <p:ph idx="1"/>
          </p:nvPr>
        </p:nvSpPr>
        <p:spPr/>
        <p:txBody>
          <a:bodyPr/>
          <a:lstStyle/>
          <a:p>
            <a:r>
              <a:rPr lang="en-US" dirty="0">
                <a:solidFill>
                  <a:schemeClr val="tx1"/>
                </a:solidFill>
              </a:rPr>
              <a:t>A breastfed infant depends on their mother’s milk as a primary source of nutrition. </a:t>
            </a:r>
          </a:p>
          <a:p>
            <a:r>
              <a:rPr lang="en-US" dirty="0">
                <a:solidFill>
                  <a:schemeClr val="tx1"/>
                </a:solidFill>
              </a:rPr>
              <a:t>Special attention should be given to the health and nutritional status of the mother especially when nursing and pregnant at the same time. </a:t>
            </a:r>
          </a:p>
          <a:p>
            <a:r>
              <a:rPr lang="en-US" dirty="0">
                <a:solidFill>
                  <a:schemeClr val="tx1"/>
                </a:solidFill>
              </a:rPr>
              <a:t>Pregnancy and lactation require extra calories and nutrients. When both are present concurrently, adequate intake needs to be addressed as inadequate maternal nutrition may result in decreased nutrient content of milk. </a:t>
            </a:r>
          </a:p>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2990" y="753760"/>
            <a:ext cx="2297210" cy="1532239"/>
          </a:xfrm>
          <a:prstGeom prst="rect">
            <a:avLst/>
          </a:prstGeom>
        </p:spPr>
      </p:pic>
    </p:spTree>
    <p:extLst>
      <p:ext uri="{BB962C8B-B14F-4D97-AF65-F5344CB8AC3E}">
        <p14:creationId xmlns:p14="http://schemas.microsoft.com/office/powerpoint/2010/main" val="329756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 your consideration…</a:t>
            </a:r>
          </a:p>
        </p:txBody>
      </p:sp>
      <p:sp>
        <p:nvSpPr>
          <p:cNvPr id="3" name="Content Placeholder 2"/>
          <p:cNvSpPr>
            <a:spLocks noGrp="1"/>
          </p:cNvSpPr>
          <p:nvPr>
            <p:ph idx="1"/>
          </p:nvPr>
        </p:nvSpPr>
        <p:spPr>
          <a:xfrm>
            <a:off x="1295401" y="2556932"/>
            <a:ext cx="6921499" cy="3318936"/>
          </a:xfrm>
        </p:spPr>
        <p:txBody>
          <a:bodyPr/>
          <a:lstStyle/>
          <a:p>
            <a:r>
              <a:rPr lang="en-US" sz="2800" dirty="0">
                <a:solidFill>
                  <a:schemeClr val="tx1"/>
                </a:solidFill>
              </a:rPr>
              <a:t>What breastfeeding consultation or referral would you recommend for a pregnant women who is breastfeeding?</a:t>
            </a:r>
          </a:p>
          <a:p>
            <a:endParaRPr lang="en-US" dirty="0">
              <a:solidFill>
                <a:schemeClr val="tx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1254" y="2951774"/>
            <a:ext cx="3078040" cy="2052026"/>
          </a:xfrm>
          <a:prstGeom prst="rect">
            <a:avLst/>
          </a:prstGeom>
        </p:spPr>
      </p:pic>
    </p:spTree>
    <p:extLst>
      <p:ext uri="{BB962C8B-B14F-4D97-AF65-F5344CB8AC3E}">
        <p14:creationId xmlns:p14="http://schemas.microsoft.com/office/powerpoint/2010/main" val="3558938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1"/>
          </p:nvPr>
        </p:nvSpPr>
        <p:spPr>
          <a:xfrm>
            <a:off x="1168400" y="2556932"/>
            <a:ext cx="9728197" cy="3318936"/>
          </a:xfrm>
        </p:spPr>
        <p:txBody>
          <a:bodyPr/>
          <a:lstStyle/>
          <a:p>
            <a:pPr marL="0" indent="0">
              <a:buNone/>
            </a:pPr>
            <a:r>
              <a:rPr lang="en-US" sz="2800" dirty="0">
                <a:solidFill>
                  <a:schemeClr val="tx1"/>
                </a:solidFill>
              </a:rPr>
              <a:t>The better our understanding of WIC risk criteria, the easier and more accurate our assessment and assignment of risk factors will be.</a:t>
            </a:r>
          </a:p>
          <a:p>
            <a:endParaRPr lang="en-US" dirty="0"/>
          </a:p>
          <a:p>
            <a:endParaRPr lang="en-US" dirty="0"/>
          </a:p>
        </p:txBody>
      </p:sp>
      <p:pic>
        <p:nvPicPr>
          <p:cNvPr id="4" name="Picture 1" descr="ris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79900" y="3600292"/>
            <a:ext cx="2908300" cy="21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019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Updated Policy 675 </a:t>
            </a:r>
            <a:r>
              <a:rPr lang="en-US" i="1" dirty="0"/>
              <a:t>Risk Criteria Codes and Descriptions</a:t>
            </a:r>
            <a:r>
              <a:rPr lang="en-US" dirty="0"/>
              <a:t> and Policy 769 </a:t>
            </a:r>
            <a:r>
              <a:rPr lang="en-US" i="1" dirty="0"/>
              <a:t>Assigning WIC Food Packages</a:t>
            </a:r>
          </a:p>
          <a:p>
            <a:r>
              <a:rPr lang="en-US" dirty="0"/>
              <a:t>Updated risk information sheets in the Nutrition Risk and Dietary Assessment training modules</a:t>
            </a:r>
          </a:p>
          <a:p>
            <a:r>
              <a:rPr lang="en-US" dirty="0"/>
              <a:t>All Materials posted to the Oregon WIC website by June 1, 2016 at</a:t>
            </a:r>
          </a:p>
          <a:p>
            <a:pPr marL="0" indent="0">
              <a:buNone/>
            </a:pPr>
            <a:r>
              <a:rPr lang="en-US" b="1" u="sng" dirty="0">
                <a:solidFill>
                  <a:schemeClr val="accent2">
                    <a:lumMod val="50000"/>
                  </a:schemeClr>
                </a:solidFill>
                <a:hlinkClick r:id="rId2"/>
              </a:rPr>
              <a:t>http://public.health.oregon.gov/HealthyPeopleFamilies/wic/Pages/training.aspx</a:t>
            </a:r>
            <a:endParaRPr lang="en-US" b="1" dirty="0">
              <a:solidFill>
                <a:schemeClr val="accent2">
                  <a:lumMod val="50000"/>
                </a:schemeClr>
              </a:solidFill>
            </a:endParaRPr>
          </a:p>
          <a:p>
            <a:endParaRPr lang="en-US" dirty="0"/>
          </a:p>
        </p:txBody>
      </p:sp>
      <p:pic>
        <p:nvPicPr>
          <p:cNvPr id="8198" name="Picture 6" descr="http://images.wisegeek.com/cherry-blosso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44775" y="802744"/>
            <a:ext cx="1812925" cy="136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50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Contact your nutrition consultant or Vernita Reyna at </a:t>
            </a:r>
            <a:r>
              <a:rPr lang="en-US" b="1" dirty="0">
                <a:hlinkClick r:id="rId2"/>
              </a:rPr>
              <a:t>vernita.d.reyna@state.or.us</a:t>
            </a:r>
            <a:endParaRPr lang="en-US" b="1" dirty="0"/>
          </a:p>
          <a:p>
            <a:endParaRPr lang="en-US" dirty="0"/>
          </a:p>
        </p:txBody>
      </p:sp>
      <p:pic>
        <p:nvPicPr>
          <p:cNvPr id="7172" name="Picture 4" descr="http://missbuttercup.wpengine.com/wp-content/uploads/2012/04/Cherry-2-1000x66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4301" y="3268133"/>
            <a:ext cx="4254500" cy="283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289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Every year we have new information about the risks</a:t>
            </a:r>
            <a:br>
              <a:rPr lang="en-US" dirty="0">
                <a:solidFill>
                  <a:schemeClr val="tx1"/>
                </a:solidFill>
              </a:rPr>
            </a:br>
            <a:r>
              <a:rPr lang="en-US" dirty="0">
                <a:solidFill>
                  <a:schemeClr val="tx1"/>
                </a:solidFill>
              </a:rPr>
              <a:t> CPA’s use to document participant health and diet </a:t>
            </a:r>
            <a:r>
              <a:rPr lang="en-US" dirty="0" smtClean="0">
                <a:solidFill>
                  <a:schemeClr val="tx1"/>
                </a:solidFill>
              </a:rPr>
              <a:t>needs.</a:t>
            </a:r>
            <a:r>
              <a:rPr lang="en-US" dirty="0">
                <a:solidFill>
                  <a:schemeClr val="tx1"/>
                </a:solidFill>
              </a:rPr>
              <a:t/>
            </a:r>
            <a:br>
              <a:rPr lang="en-US" dirty="0">
                <a:solidFill>
                  <a:schemeClr val="tx1"/>
                </a:solidFill>
              </a:rPr>
            </a:br>
            <a:r>
              <a:rPr lang="en-US" dirty="0">
                <a:solidFill>
                  <a:schemeClr val="tx1"/>
                </a:solidFill>
              </a:rPr>
              <a:t>It’s time for this </a:t>
            </a:r>
            <a:r>
              <a:rPr lang="en-US" dirty="0" smtClean="0">
                <a:solidFill>
                  <a:schemeClr val="tx1"/>
                </a:solidFill>
              </a:rPr>
              <a:t>year’s </a:t>
            </a:r>
            <a:r>
              <a:rPr lang="en-US" dirty="0">
                <a:solidFill>
                  <a:schemeClr val="tx1"/>
                </a:solidFill>
              </a:rPr>
              <a:t>update!</a:t>
            </a:r>
          </a:p>
        </p:txBody>
      </p:sp>
      <p:sp>
        <p:nvSpPr>
          <p:cNvPr id="3" name="Text Placeholder 2"/>
          <p:cNvSpPr>
            <a:spLocks noGrp="1"/>
          </p:cNvSpPr>
          <p:nvPr>
            <p:ph type="body" idx="1"/>
          </p:nvPr>
        </p:nvSpPr>
        <p:spPr>
          <a:xfrm>
            <a:off x="2832100" y="4343399"/>
            <a:ext cx="5511800" cy="1752601"/>
          </a:xfrm>
        </p:spPr>
        <p:txBody>
          <a:bodyPr/>
          <a:lstStyle/>
          <a:p>
            <a:r>
              <a:rPr lang="en-US" sz="2400" dirty="0"/>
              <a:t>Life is like a bowl of cherries, the sweet </a:t>
            </a:r>
          </a:p>
          <a:p>
            <a:r>
              <a:rPr lang="en-US" sz="2400" dirty="0"/>
              <a:t>comes with the </a:t>
            </a:r>
            <a:r>
              <a:rPr lang="en-US" sz="2400" b="1" dirty="0"/>
              <a:t>risk</a:t>
            </a:r>
            <a:r>
              <a:rPr lang="en-US" sz="2400" dirty="0"/>
              <a:t> of a pit or two…</a:t>
            </a:r>
          </a:p>
        </p:txBody>
      </p:sp>
      <p:pic>
        <p:nvPicPr>
          <p:cNvPr id="12290" name="Picture 2" descr="https://s-media-cache-ak0.pinimg.com/736x/50/b4/db/50b4db0e7652049b463cad56034e2ea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58201" y="3341716"/>
            <a:ext cx="2705100" cy="275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95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021" y="1003044"/>
            <a:ext cx="7848598" cy="1303867"/>
          </a:xfrm>
        </p:spPr>
        <p:txBody>
          <a:bodyPr/>
          <a:lstStyle/>
          <a:p>
            <a:r>
              <a:rPr lang="en-US" dirty="0">
                <a:solidFill>
                  <a:schemeClr val="tx1"/>
                </a:solidFill>
              </a:rPr>
              <a:t>5 Risk Updates for 2016</a:t>
            </a:r>
          </a:p>
        </p:txBody>
      </p:sp>
      <p:sp>
        <p:nvSpPr>
          <p:cNvPr id="3" name="Content Placeholder 2"/>
          <p:cNvSpPr>
            <a:spLocks noGrp="1"/>
          </p:cNvSpPr>
          <p:nvPr>
            <p:ph idx="1"/>
          </p:nvPr>
        </p:nvSpPr>
        <p:spPr/>
        <p:txBody>
          <a:bodyPr>
            <a:normAutofit fontScale="92500" lnSpcReduction="10000"/>
          </a:bodyPr>
          <a:lstStyle/>
          <a:p>
            <a:r>
              <a:rPr lang="en-US" sz="2800" dirty="0">
                <a:solidFill>
                  <a:schemeClr val="tx1"/>
                </a:solidFill>
              </a:rPr>
              <a:t>USDA has updated 5 risk criteria for implementation during 2016: </a:t>
            </a:r>
          </a:p>
          <a:p>
            <a:pPr lvl="1"/>
            <a:r>
              <a:rPr lang="en-US" sz="2400" b="1" dirty="0">
                <a:solidFill>
                  <a:schemeClr val="tx1"/>
                </a:solidFill>
              </a:rPr>
              <a:t>211 	Elevated Blood Lead Levels </a:t>
            </a:r>
          </a:p>
          <a:p>
            <a:pPr lvl="1"/>
            <a:r>
              <a:rPr lang="en-US" sz="2400" b="1" dirty="0">
                <a:solidFill>
                  <a:schemeClr val="tx1"/>
                </a:solidFill>
              </a:rPr>
              <a:t>332	Closely Spaced Pregnancy </a:t>
            </a:r>
          </a:p>
          <a:p>
            <a:pPr lvl="1"/>
            <a:r>
              <a:rPr lang="en-US" sz="2400" b="1" dirty="0">
                <a:solidFill>
                  <a:schemeClr val="tx1"/>
                </a:solidFill>
              </a:rPr>
              <a:t>425.1 	Inappropriate Beverages as Milk Source</a:t>
            </a:r>
          </a:p>
          <a:p>
            <a:pPr lvl="1"/>
            <a:r>
              <a:rPr lang="en-US" sz="2400" b="1" dirty="0">
                <a:solidFill>
                  <a:schemeClr val="tx1"/>
                </a:solidFill>
              </a:rPr>
              <a:t>601 	Breastfeeding Mother of Infant at Nutritional Risk</a:t>
            </a:r>
          </a:p>
          <a:p>
            <a:pPr lvl="1"/>
            <a:r>
              <a:rPr lang="en-US" sz="2400" b="1" dirty="0">
                <a:solidFill>
                  <a:schemeClr val="tx1"/>
                </a:solidFill>
              </a:rPr>
              <a:t>602 	Breastfeeding Complications or Potential Complications</a:t>
            </a:r>
          </a:p>
          <a:p>
            <a:r>
              <a:rPr lang="en-US" sz="2800" dirty="0" smtClean="0">
                <a:solidFill>
                  <a:schemeClr val="tx1"/>
                </a:solidFill>
              </a:rPr>
              <a:t>These </a:t>
            </a:r>
            <a:r>
              <a:rPr lang="en-US" sz="2800" dirty="0">
                <a:solidFill>
                  <a:schemeClr val="tx1"/>
                </a:solidFill>
              </a:rPr>
              <a:t>updates </a:t>
            </a:r>
            <a:r>
              <a:rPr lang="en-US" sz="2800" dirty="0" smtClean="0">
                <a:solidFill>
                  <a:schemeClr val="tx1"/>
                </a:solidFill>
              </a:rPr>
              <a:t>will </a:t>
            </a:r>
            <a:r>
              <a:rPr lang="en-US" sz="2800" dirty="0">
                <a:solidFill>
                  <a:schemeClr val="tx1"/>
                </a:solidFill>
              </a:rPr>
              <a:t>be </a:t>
            </a:r>
            <a:r>
              <a:rPr lang="en-US" sz="2800" dirty="0" smtClean="0">
                <a:solidFill>
                  <a:schemeClr val="tx1"/>
                </a:solidFill>
              </a:rPr>
              <a:t>implemented </a:t>
            </a:r>
            <a:r>
              <a:rPr lang="en-US" sz="2800" b="1" dirty="0">
                <a:solidFill>
                  <a:schemeClr val="tx1"/>
                </a:solidFill>
              </a:rPr>
              <a:t>July 1, 2016.  </a:t>
            </a:r>
          </a:p>
          <a:p>
            <a:pPr marL="914400" lvl="2" indent="0">
              <a:buNone/>
            </a:pPr>
            <a:endParaRPr lang="en-US" sz="1600" b="1" dirty="0">
              <a:solidFill>
                <a:schemeClr val="accent2">
                  <a:lumMod val="50000"/>
                </a:schemeClr>
              </a:solidFill>
            </a:endParaRPr>
          </a:p>
          <a:p>
            <a:pPr lvl="2"/>
            <a:endParaRPr lang="en-US" sz="1600" b="1" dirty="0">
              <a:solidFill>
                <a:schemeClr val="accent2">
                  <a:lumMod val="50000"/>
                </a:schemeClr>
              </a:solidFill>
            </a:endParaRPr>
          </a:p>
          <a:p>
            <a:pPr lvl="2"/>
            <a:endParaRPr lang="en-US" sz="1600" b="1" dirty="0">
              <a:solidFill>
                <a:schemeClr val="accent2">
                  <a:lumMod val="50000"/>
                </a:schemeClr>
              </a:solidFill>
            </a:endParaRPr>
          </a:p>
          <a:p>
            <a:pPr lvl="2"/>
            <a:endParaRPr lang="en-US" sz="1600" b="1" dirty="0">
              <a:solidFill>
                <a:schemeClr val="accent2">
                  <a:lumMod val="50000"/>
                </a:schemeClr>
              </a:solidFill>
            </a:endParaRPr>
          </a:p>
        </p:txBody>
      </p:sp>
      <p:pic>
        <p:nvPicPr>
          <p:cNvPr id="2052" name="Picture 4" descr="http://wallpaperrs.com/uploads/flowers/cherry-blossoms-wide-wallpaper-1864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4259" y="766047"/>
            <a:ext cx="2295525" cy="129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34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454" y="982132"/>
            <a:ext cx="9018143" cy="1303867"/>
          </a:xfrm>
        </p:spPr>
        <p:txBody>
          <a:bodyPr/>
          <a:lstStyle/>
          <a:p>
            <a:r>
              <a:rPr lang="en-US" dirty="0">
                <a:solidFill>
                  <a:schemeClr val="tx1"/>
                </a:solidFill>
              </a:rPr>
              <a:t>Risk 211 Elevated Blood Lead Levels</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The criteria for assigning Risk 211 </a:t>
            </a:r>
            <a:r>
              <a:rPr lang="en-US" i="1" dirty="0">
                <a:solidFill>
                  <a:schemeClr val="tx1"/>
                </a:solidFill>
              </a:rPr>
              <a:t>Elevated Blood Lead Levels </a:t>
            </a:r>
            <a:r>
              <a:rPr lang="en-US" dirty="0">
                <a:solidFill>
                  <a:schemeClr val="tx1"/>
                </a:solidFill>
              </a:rPr>
              <a:t>is changing </a:t>
            </a:r>
            <a:r>
              <a:rPr lang="en-US" b="1" dirty="0">
                <a:solidFill>
                  <a:schemeClr val="tx1"/>
                </a:solidFill>
              </a:rPr>
              <a:t>from </a:t>
            </a:r>
            <a:r>
              <a:rPr lang="en-US" b="1" u="sng" dirty="0">
                <a:solidFill>
                  <a:schemeClr val="tx1"/>
                </a:solidFill>
              </a:rPr>
              <a:t>&gt;</a:t>
            </a:r>
            <a:r>
              <a:rPr lang="en-US" b="1" dirty="0">
                <a:solidFill>
                  <a:schemeClr val="tx1"/>
                </a:solidFill>
              </a:rPr>
              <a:t> 10 </a:t>
            </a:r>
            <a:r>
              <a:rPr lang="en-US" b="1" dirty="0" err="1">
                <a:solidFill>
                  <a:schemeClr val="tx1"/>
                </a:solidFill>
              </a:rPr>
              <a:t>μg</a:t>
            </a:r>
            <a:r>
              <a:rPr lang="en-US" b="1" dirty="0">
                <a:solidFill>
                  <a:schemeClr val="tx1"/>
                </a:solidFill>
              </a:rPr>
              <a:t>/deciliter to </a:t>
            </a:r>
            <a:r>
              <a:rPr lang="en-US" b="1" u="sng" dirty="0">
                <a:solidFill>
                  <a:schemeClr val="tx1"/>
                </a:solidFill>
              </a:rPr>
              <a:t>&gt;</a:t>
            </a:r>
            <a:r>
              <a:rPr lang="en-US" b="1" dirty="0" smtClean="0">
                <a:solidFill>
                  <a:schemeClr val="tx1"/>
                </a:solidFill>
              </a:rPr>
              <a:t> </a:t>
            </a:r>
            <a:r>
              <a:rPr lang="en-US" b="1" dirty="0">
                <a:solidFill>
                  <a:schemeClr val="tx1"/>
                </a:solidFill>
              </a:rPr>
              <a:t>5 </a:t>
            </a:r>
            <a:r>
              <a:rPr lang="en-US" b="1" dirty="0" err="1">
                <a:solidFill>
                  <a:schemeClr val="tx1"/>
                </a:solidFill>
              </a:rPr>
              <a:t>μg</a:t>
            </a:r>
            <a:r>
              <a:rPr lang="en-US" b="1" dirty="0">
                <a:solidFill>
                  <a:schemeClr val="tx1"/>
                </a:solidFill>
              </a:rPr>
              <a:t>/deciliter for blood test results within the past 12 months.</a:t>
            </a:r>
          </a:p>
          <a:p>
            <a:r>
              <a:rPr lang="en-US" dirty="0">
                <a:solidFill>
                  <a:schemeClr val="tx1"/>
                </a:solidFill>
              </a:rPr>
              <a:t>This change applies to all categories of participants and reflects new research from the Centers for Disease Control.</a:t>
            </a:r>
          </a:p>
          <a:p>
            <a:r>
              <a:rPr lang="en-US" dirty="0">
                <a:solidFill>
                  <a:schemeClr val="tx1"/>
                </a:solidFill>
              </a:rPr>
              <a:t>This risk is </a:t>
            </a:r>
            <a:r>
              <a:rPr lang="en-US" b="1" dirty="0">
                <a:solidFill>
                  <a:schemeClr val="tx1"/>
                </a:solidFill>
              </a:rPr>
              <a:t>auto assigned by TWIST </a:t>
            </a:r>
            <a:r>
              <a:rPr lang="en-US" dirty="0">
                <a:solidFill>
                  <a:schemeClr val="tx1"/>
                </a:solidFill>
              </a:rPr>
              <a:t>when blood lead levels are entered into TWIST on the medical data screen. </a:t>
            </a:r>
          </a:p>
          <a:p>
            <a:r>
              <a:rPr lang="en-US" dirty="0">
                <a:solidFill>
                  <a:schemeClr val="tx1"/>
                </a:solidFill>
              </a:rPr>
              <a:t>The risk level </a:t>
            </a:r>
            <a:r>
              <a:rPr lang="en-US" dirty="0" smtClean="0">
                <a:solidFill>
                  <a:schemeClr val="tx1"/>
                </a:solidFill>
              </a:rPr>
              <a:t>becomes </a:t>
            </a:r>
            <a:r>
              <a:rPr lang="en-US" b="1" dirty="0" smtClean="0">
                <a:solidFill>
                  <a:schemeClr val="tx1"/>
                </a:solidFill>
              </a:rPr>
              <a:t>high</a:t>
            </a:r>
            <a:r>
              <a:rPr lang="en-US" dirty="0" smtClean="0">
                <a:solidFill>
                  <a:schemeClr val="tx1"/>
                </a:solidFill>
              </a:rPr>
              <a:t> </a:t>
            </a:r>
            <a:r>
              <a:rPr lang="en-US" dirty="0">
                <a:solidFill>
                  <a:schemeClr val="tx1"/>
                </a:solidFill>
              </a:rPr>
              <a:t>when this risk is assigned.</a:t>
            </a:r>
          </a:p>
        </p:txBody>
      </p:sp>
      <p:pic>
        <p:nvPicPr>
          <p:cNvPr id="1030" name="Picture 6" descr="https://2.bp.blogspot.com/-Gj8n157mV3k/VsXkaBP-blI/AAAAAAAAABQ/nnSVbf-kV7U/s640/Japanese-Cherry-Blossom-Festival-201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5546" y="1196774"/>
            <a:ext cx="1166109" cy="87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21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00" y="997739"/>
            <a:ext cx="8890000" cy="1371600"/>
          </a:xfrm>
        </p:spPr>
        <p:txBody>
          <a:bodyPr>
            <a:normAutofit fontScale="90000"/>
          </a:bodyPr>
          <a:lstStyle/>
          <a:p>
            <a:r>
              <a:rPr lang="en-US" sz="3200" dirty="0">
                <a:solidFill>
                  <a:schemeClr val="tx1"/>
                </a:solidFill>
              </a:rPr>
              <a:t>Excerpt from nutrition risk info sheet for Risk 211…</a:t>
            </a:r>
            <a:br>
              <a:rPr lang="en-US" sz="3200" dirty="0">
                <a:solidFill>
                  <a:schemeClr val="tx1"/>
                </a:solidFill>
              </a:rPr>
            </a:br>
            <a:r>
              <a:rPr lang="en-US" sz="3200" dirty="0">
                <a:solidFill>
                  <a:schemeClr val="tx1"/>
                </a:solidFill>
              </a:rPr>
              <a:t>changes are in </a:t>
            </a:r>
            <a:r>
              <a:rPr lang="en-US" sz="3200" dirty="0">
                <a:solidFill>
                  <a:srgbClr val="FF0000"/>
                </a:solidFill>
              </a:rPr>
              <a:t>red</a:t>
            </a:r>
            <a:r>
              <a:rPr lang="en-US" sz="3200" dirty="0"/>
              <a:t/>
            </a:r>
            <a:br>
              <a:rPr lang="en-US" sz="3200" dirty="0"/>
            </a:br>
            <a:endParaRPr lang="en-US" sz="3200" dirty="0"/>
          </a:p>
        </p:txBody>
      </p:sp>
      <p:sp>
        <p:nvSpPr>
          <p:cNvPr id="5" name="Rectangle 4"/>
          <p:cNvSpPr/>
          <p:nvPr/>
        </p:nvSpPr>
        <p:spPr>
          <a:xfrm>
            <a:off x="2159000" y="2013739"/>
            <a:ext cx="7824592" cy="3600986"/>
          </a:xfrm>
          <a:prstGeom prst="rect">
            <a:avLst/>
          </a:prstGeom>
        </p:spPr>
        <p:txBody>
          <a:bodyPr wrap="square">
            <a:spAutoFit/>
          </a:bodyPr>
          <a:lstStyle/>
          <a:p>
            <a:endParaRPr lang="en-US" sz="1600" dirty="0">
              <a:solidFill>
                <a:srgbClr val="000000"/>
              </a:solidFill>
              <a:latin typeface="Verdana" panose="020B0604030504040204" pitchFamily="34" charset="0"/>
            </a:endParaRPr>
          </a:p>
          <a:p>
            <a:r>
              <a:rPr lang="en-US" sz="1600" dirty="0">
                <a:solidFill>
                  <a:srgbClr val="000000"/>
                </a:solidFill>
                <a:latin typeface="Verdana" panose="020B0604030504040204" pitchFamily="34" charset="0"/>
              </a:rPr>
              <a:t> </a:t>
            </a:r>
            <a:r>
              <a:rPr lang="en-US" sz="2800" b="1" dirty="0">
                <a:solidFill>
                  <a:srgbClr val="000000"/>
                </a:solidFill>
                <a:latin typeface="Verdana" panose="020B0604030504040204" pitchFamily="34" charset="0"/>
              </a:rPr>
              <a:t>Elevated Blood Lead Levels 211 </a:t>
            </a:r>
            <a:endParaRPr lang="en-US" sz="2800" dirty="0">
              <a:solidFill>
                <a:srgbClr val="000000"/>
              </a:solidFill>
              <a:latin typeface="Verdana" panose="020B0604030504040204" pitchFamily="34" charset="0"/>
            </a:endParaRPr>
          </a:p>
          <a:p>
            <a:r>
              <a:rPr lang="en-US" dirty="0">
                <a:solidFill>
                  <a:srgbClr val="000000"/>
                </a:solidFill>
                <a:latin typeface="Garamond" panose="02020404030301010803" pitchFamily="18" charset="0"/>
              </a:rPr>
              <a:t>Category..................................................................................................</a:t>
            </a:r>
            <a:r>
              <a:rPr lang="en-US" sz="1400" b="1" dirty="0">
                <a:solidFill>
                  <a:srgbClr val="000000"/>
                </a:solidFill>
                <a:latin typeface="Verdana" panose="020B0604030504040204" pitchFamily="34" charset="0"/>
              </a:rPr>
              <a:t>ALL </a:t>
            </a:r>
            <a:endParaRPr lang="en-US" sz="1400" dirty="0">
              <a:solidFill>
                <a:srgbClr val="000000"/>
              </a:solidFill>
              <a:latin typeface="Verdana" panose="020B0604030504040204" pitchFamily="34" charset="0"/>
            </a:endParaRPr>
          </a:p>
          <a:p>
            <a:r>
              <a:rPr lang="en-US" dirty="0">
                <a:solidFill>
                  <a:srgbClr val="000000"/>
                </a:solidFill>
                <a:latin typeface="Garamond" panose="02020404030301010803" pitchFamily="18" charset="0"/>
              </a:rPr>
              <a:t>Risk Level............................................................................................ </a:t>
            </a:r>
            <a:r>
              <a:rPr lang="en-US" sz="1400" b="1" dirty="0">
                <a:solidFill>
                  <a:srgbClr val="000000"/>
                </a:solidFill>
                <a:latin typeface="Verdana" panose="020B0604030504040204" pitchFamily="34" charset="0"/>
              </a:rPr>
              <a:t>HIGH </a:t>
            </a:r>
            <a:endParaRPr lang="en-US" sz="1400" dirty="0">
              <a:solidFill>
                <a:srgbClr val="000000"/>
              </a:solidFill>
              <a:latin typeface="Verdana" panose="020B0604030504040204" pitchFamily="34" charset="0"/>
            </a:endParaRPr>
          </a:p>
          <a:p>
            <a:r>
              <a:rPr lang="en-US" sz="4000" dirty="0">
                <a:solidFill>
                  <a:srgbClr val="000000"/>
                </a:solidFill>
                <a:latin typeface="Wingdings" panose="05000000000000000000" pitchFamily="2" charset="2"/>
              </a:rPr>
              <a:t> </a:t>
            </a:r>
            <a:r>
              <a:rPr lang="en-US" b="1" i="1" dirty="0">
                <a:solidFill>
                  <a:srgbClr val="000000"/>
                </a:solidFill>
                <a:latin typeface="Verdana" panose="020B0604030504040204" pitchFamily="34" charset="0"/>
              </a:rPr>
              <a:t>Risk Description </a:t>
            </a:r>
            <a:endParaRPr lang="en-US" dirty="0">
              <a:solidFill>
                <a:srgbClr val="000000"/>
              </a:solidFill>
              <a:latin typeface="Verdana" panose="020B0604030504040204" pitchFamily="34" charset="0"/>
            </a:endParaRPr>
          </a:p>
          <a:p>
            <a:r>
              <a:rPr lang="en-US" dirty="0">
                <a:solidFill>
                  <a:srgbClr val="000000"/>
                </a:solidFill>
                <a:latin typeface="Times New Roman" panose="02020603050405020304" pitchFamily="18" charset="0"/>
              </a:rPr>
              <a:t>Blood lead level more than or equal to </a:t>
            </a:r>
            <a:r>
              <a:rPr lang="en-US" b="1" dirty="0">
                <a:solidFill>
                  <a:srgbClr val="FF0000"/>
                </a:solidFill>
                <a:latin typeface="Times New Roman" panose="02020603050405020304" pitchFamily="18" charset="0"/>
              </a:rPr>
              <a:t>5</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μg</a:t>
            </a:r>
            <a:r>
              <a:rPr lang="en-US" dirty="0">
                <a:solidFill>
                  <a:srgbClr val="000000"/>
                </a:solidFill>
                <a:latin typeface="Times New Roman" panose="02020603050405020304" pitchFamily="18" charset="0"/>
              </a:rPr>
              <a:t>/deciliter within the past </a:t>
            </a:r>
          </a:p>
          <a:p>
            <a:r>
              <a:rPr lang="en-US" dirty="0">
                <a:solidFill>
                  <a:srgbClr val="000000"/>
                </a:solidFill>
                <a:latin typeface="Times New Roman" panose="02020603050405020304" pitchFamily="18" charset="0"/>
              </a:rPr>
              <a:t>12 months. </a:t>
            </a:r>
          </a:p>
          <a:p>
            <a:endParaRPr lang="en-US" dirty="0">
              <a:solidFill>
                <a:srgbClr val="000000"/>
              </a:solidFill>
              <a:latin typeface="Times New Roman" panose="02020603050405020304" pitchFamily="18" charset="0"/>
            </a:endParaRPr>
          </a:p>
          <a:p>
            <a:r>
              <a:rPr lang="en-US" sz="1400" b="1" dirty="0">
                <a:solidFill>
                  <a:srgbClr val="000000"/>
                </a:solidFill>
                <a:latin typeface="Verdana" panose="020B0604030504040204" pitchFamily="34" charset="0"/>
              </a:rPr>
              <a:t>At risk if: </a:t>
            </a:r>
            <a:r>
              <a:rPr lang="en-US" sz="1400" dirty="0">
                <a:solidFill>
                  <a:srgbClr val="000000"/>
                </a:solidFill>
                <a:latin typeface="Verdana" panose="020B0604030504040204" pitchFamily="34" charset="0"/>
              </a:rPr>
              <a:t>		</a:t>
            </a:r>
            <a:r>
              <a:rPr lang="en-US" dirty="0">
                <a:solidFill>
                  <a:srgbClr val="000000"/>
                </a:solidFill>
                <a:latin typeface="Times New Roman" panose="02020603050405020304" pitchFamily="18" charset="0"/>
              </a:rPr>
              <a:t>Blood lead level </a:t>
            </a:r>
            <a:r>
              <a:rPr lang="en-US" b="1" i="1" dirty="0">
                <a:solidFill>
                  <a:srgbClr val="000000"/>
                </a:solidFill>
                <a:latin typeface="Times New Roman" panose="02020603050405020304" pitchFamily="18" charset="0"/>
              </a:rPr>
              <a:t>≥ </a:t>
            </a:r>
            <a:r>
              <a:rPr lang="en-US" b="1" dirty="0">
                <a:solidFill>
                  <a:srgbClr val="FF0000"/>
                </a:solidFill>
                <a:latin typeface="Times New Roman" panose="02020603050405020304" pitchFamily="18" charset="0"/>
              </a:rPr>
              <a:t>5</a:t>
            </a:r>
            <a:r>
              <a:rPr lang="en-US" b="1" i="1"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μg</a:t>
            </a:r>
            <a:r>
              <a:rPr lang="en-US" dirty="0">
                <a:solidFill>
                  <a:srgbClr val="000000"/>
                </a:solidFill>
                <a:latin typeface="Times New Roman" panose="02020603050405020304" pitchFamily="18" charset="0"/>
              </a:rPr>
              <a:t>/deciliter</a:t>
            </a:r>
            <a:r>
              <a:rPr lang="en-US" b="1" i="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within past 12 months 	</a:t>
            </a:r>
          </a:p>
          <a:p>
            <a:r>
              <a:rPr lang="en-US" sz="1400" b="1" dirty="0">
                <a:solidFill>
                  <a:srgbClr val="000000"/>
                </a:solidFill>
                <a:latin typeface="Verdana" panose="020B0604030504040204" pitchFamily="34" charset="0"/>
              </a:rPr>
              <a:t>NOT at risk if: </a:t>
            </a:r>
            <a:r>
              <a:rPr lang="en-US" sz="1400" dirty="0">
                <a:solidFill>
                  <a:srgbClr val="000000"/>
                </a:solidFill>
                <a:latin typeface="Verdana" panose="020B0604030504040204" pitchFamily="34" charset="0"/>
              </a:rPr>
              <a:t>	</a:t>
            </a:r>
            <a:r>
              <a:rPr lang="en-US" dirty="0">
                <a:solidFill>
                  <a:srgbClr val="000000"/>
                </a:solidFill>
                <a:latin typeface="Times New Roman" panose="02020603050405020304" pitchFamily="18" charset="0"/>
              </a:rPr>
              <a:t>Blood level is &lt; </a:t>
            </a:r>
            <a:r>
              <a:rPr lang="en-US" b="1" dirty="0">
                <a:solidFill>
                  <a:srgbClr val="FF0000"/>
                </a:solidFill>
                <a:latin typeface="Times New Roman" panose="02020603050405020304" pitchFamily="18" charset="0"/>
              </a:rPr>
              <a:t>5</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μg</a:t>
            </a:r>
            <a:r>
              <a:rPr lang="en-US" dirty="0">
                <a:solidFill>
                  <a:srgbClr val="000000"/>
                </a:solidFill>
                <a:latin typeface="Times New Roman" panose="02020603050405020304" pitchFamily="18" charset="0"/>
              </a:rPr>
              <a:t>/deciliter – OR – Blood level was taken   				more than 12 months ago </a:t>
            </a:r>
            <a:r>
              <a:rPr lang="en-US"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958987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Background on Lead Poisoning</a:t>
            </a:r>
          </a:p>
        </p:txBody>
      </p:sp>
      <p:sp>
        <p:nvSpPr>
          <p:cNvPr id="3" name="Content Placeholder 2"/>
          <p:cNvSpPr>
            <a:spLocks noGrp="1"/>
          </p:cNvSpPr>
          <p:nvPr>
            <p:ph idx="1"/>
          </p:nvPr>
        </p:nvSpPr>
        <p:spPr>
          <a:xfrm>
            <a:off x="1295400" y="2590800"/>
            <a:ext cx="9766299" cy="3670300"/>
          </a:xfrm>
        </p:spPr>
        <p:txBody>
          <a:bodyPr>
            <a:normAutofit/>
          </a:bodyPr>
          <a:lstStyle/>
          <a:p>
            <a:r>
              <a:rPr lang="en-US" dirty="0">
                <a:solidFill>
                  <a:schemeClr val="tx1"/>
                </a:solidFill>
              </a:rPr>
              <a:t>Lead poisoning is a persistent but preventable public health problem in the US primarily from exposure to lead in paint chips or lead in water from lead pipes. </a:t>
            </a:r>
          </a:p>
          <a:p>
            <a:r>
              <a:rPr lang="en-US" dirty="0">
                <a:solidFill>
                  <a:schemeClr val="tx1"/>
                </a:solidFill>
              </a:rPr>
              <a:t>Elevated blood lead levels are associated with harmful effects on health, nutritional status, learning and behavior.  </a:t>
            </a:r>
          </a:p>
          <a:p>
            <a:r>
              <a:rPr lang="en-US" dirty="0">
                <a:solidFill>
                  <a:schemeClr val="tx1"/>
                </a:solidFill>
              </a:rPr>
              <a:t>Children are at high risk because they absorb lead more readily than adults and their developing nervous system is vulnerable to the effects of lead. </a:t>
            </a:r>
          </a:p>
          <a:p>
            <a:r>
              <a:rPr lang="en-US" dirty="0">
                <a:solidFill>
                  <a:schemeClr val="tx1"/>
                </a:solidFill>
              </a:rPr>
              <a:t>Elevated blood lead levels in children have been associated with decreased IQ and behavioral problems.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66300" y="1035023"/>
            <a:ext cx="1783306" cy="1250976"/>
          </a:xfrm>
          <a:prstGeom prst="rect">
            <a:avLst/>
          </a:prstGeom>
        </p:spPr>
      </p:pic>
    </p:spTree>
    <p:extLst>
      <p:ext uri="{BB962C8B-B14F-4D97-AF65-F5344CB8AC3E}">
        <p14:creationId xmlns:p14="http://schemas.microsoft.com/office/powerpoint/2010/main" val="797600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Prevention of </a:t>
            </a:r>
            <a:r>
              <a:rPr lang="en-US" dirty="0"/>
              <a:t>Lead </a:t>
            </a:r>
            <a:r>
              <a:rPr lang="en-US" dirty="0">
                <a:solidFill>
                  <a:schemeClr val="tx1"/>
                </a:solidFill>
              </a:rPr>
              <a:t>Poisoning</a:t>
            </a:r>
          </a:p>
        </p:txBody>
      </p:sp>
      <p:sp>
        <p:nvSpPr>
          <p:cNvPr id="3" name="Content Placeholder 2"/>
          <p:cNvSpPr>
            <a:spLocks noGrp="1"/>
          </p:cNvSpPr>
          <p:nvPr>
            <p:ph idx="1"/>
          </p:nvPr>
        </p:nvSpPr>
        <p:spPr/>
        <p:txBody>
          <a:bodyPr>
            <a:normAutofit/>
          </a:bodyPr>
          <a:lstStyle/>
          <a:p>
            <a:r>
              <a:rPr lang="en-US" dirty="0">
                <a:solidFill>
                  <a:schemeClr val="tx1"/>
                </a:solidFill>
              </a:rPr>
              <a:t>Reducing and avoiding exposure to lead remains the primary strategy for preventing adverse health effects.  </a:t>
            </a:r>
          </a:p>
          <a:p>
            <a:r>
              <a:rPr lang="en-US" dirty="0">
                <a:solidFill>
                  <a:schemeClr val="tx1"/>
                </a:solidFill>
              </a:rPr>
              <a:t>Nutritional status affects the absorption of lead so diets should be assessed for adequacy with a focus on increasing iron, calcium, and vitamin C intake.  </a:t>
            </a:r>
          </a:p>
          <a:p>
            <a:r>
              <a:rPr lang="en-US" dirty="0">
                <a:solidFill>
                  <a:schemeClr val="tx1"/>
                </a:solidFill>
              </a:rPr>
              <a:t>Iron deficiency anemia can be an indicator of lead poisoning as they often occur together. Iron status should be evaluated and supplementation recommended when identified</a:t>
            </a:r>
            <a:r>
              <a:rPr lang="en-US" dirty="0"/>
              <a:t>.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28812" y="659529"/>
            <a:ext cx="1342957" cy="1626470"/>
          </a:xfrm>
          <a:prstGeom prst="rect">
            <a:avLst/>
          </a:prstGeom>
        </p:spPr>
      </p:pic>
    </p:spTree>
    <p:extLst>
      <p:ext uri="{BB962C8B-B14F-4D97-AF65-F5344CB8AC3E}">
        <p14:creationId xmlns:p14="http://schemas.microsoft.com/office/powerpoint/2010/main" val="36476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700" y="982132"/>
            <a:ext cx="7835898" cy="1303867"/>
          </a:xfrm>
        </p:spPr>
        <p:txBody>
          <a:bodyPr/>
          <a:lstStyle/>
          <a:p>
            <a:r>
              <a:rPr lang="en-US" dirty="0">
                <a:solidFill>
                  <a:schemeClr val="tx1"/>
                </a:solidFill>
              </a:rPr>
              <a:t>Screening for Lead Exposure</a:t>
            </a:r>
          </a:p>
        </p:txBody>
      </p:sp>
      <p:sp>
        <p:nvSpPr>
          <p:cNvPr id="3" name="Content Placeholder 2"/>
          <p:cNvSpPr>
            <a:spLocks noGrp="1"/>
          </p:cNvSpPr>
          <p:nvPr>
            <p:ph idx="1"/>
          </p:nvPr>
        </p:nvSpPr>
        <p:spPr/>
        <p:txBody>
          <a:bodyPr>
            <a:normAutofit/>
          </a:bodyPr>
          <a:lstStyle/>
          <a:p>
            <a:r>
              <a:rPr lang="en-US" dirty="0" smtClean="0">
                <a:solidFill>
                  <a:schemeClr val="tx1"/>
                </a:solidFill>
              </a:rPr>
              <a:t>WIC </a:t>
            </a:r>
            <a:r>
              <a:rPr lang="en-US" dirty="0">
                <a:solidFill>
                  <a:schemeClr val="tx1"/>
                </a:solidFill>
              </a:rPr>
              <a:t>staff can ask if participants have lived in homes built before 1978 when </a:t>
            </a:r>
            <a:r>
              <a:rPr lang="en-US" dirty="0" smtClean="0">
                <a:solidFill>
                  <a:schemeClr val="tx1"/>
                </a:solidFill>
              </a:rPr>
              <a:t>lead </a:t>
            </a:r>
            <a:r>
              <a:rPr lang="en-US" dirty="0">
                <a:solidFill>
                  <a:schemeClr val="tx1"/>
                </a:solidFill>
              </a:rPr>
              <a:t>pipes and lead paint were common building materials.</a:t>
            </a:r>
          </a:p>
          <a:p>
            <a:pPr lvl="1"/>
            <a:r>
              <a:rPr lang="en-US" b="1" dirty="0">
                <a:solidFill>
                  <a:schemeClr val="tx1"/>
                </a:solidFill>
              </a:rPr>
              <a:t>Has your child lived in or regularly visited a home or child care setting built before 1978?</a:t>
            </a:r>
          </a:p>
          <a:p>
            <a:r>
              <a:rPr lang="en-US" dirty="0">
                <a:solidFill>
                  <a:schemeClr val="tx1"/>
                </a:solidFill>
              </a:rPr>
              <a:t>If exposure seems likely, provide nutrition education to encourage adequate intakes especially of iron, calcium, and vitamin C and refer the child to their health care provider.</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5401" y="1182750"/>
            <a:ext cx="1970088" cy="1103249"/>
          </a:xfrm>
          <a:prstGeom prst="rect">
            <a:avLst/>
          </a:prstGeom>
        </p:spPr>
      </p:pic>
    </p:spTree>
    <p:extLst>
      <p:ext uri="{BB962C8B-B14F-4D97-AF65-F5344CB8AC3E}">
        <p14:creationId xmlns:p14="http://schemas.microsoft.com/office/powerpoint/2010/main" val="3796608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https://www.oregon.gov/oha/PH/HEALTHYPEOPLEFAMILIES/WIC/Documents/mixed-basket-part2.pptx</Url>
      <Description>Mixed Basket inservice - risk criteria update</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2018-12-31T08:00:00+00:00</DocumentExpirationDate>
    <IATopic xmlns="59da1016-2a1b-4f8a-9768-d7a4932f6f16">Public Health - Providers and Partners</IATopic>
    <Meta_x0020_Keywords xmlns="f144fd3f-61b7-45a4-a8a5-a00a4ffd36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A47F08-A340-4EFD-905E-54E473BE2246}"/>
</file>

<file path=customXml/itemProps2.xml><?xml version="1.0" encoding="utf-8"?>
<ds:datastoreItem xmlns:ds="http://schemas.openxmlformats.org/officeDocument/2006/customXml" ds:itemID="{477CD5D5-F136-49A9-8433-054F51734754}"/>
</file>

<file path=customXml/itemProps3.xml><?xml version="1.0" encoding="utf-8"?>
<ds:datastoreItem xmlns:ds="http://schemas.openxmlformats.org/officeDocument/2006/customXml" ds:itemID="{6ABACC0C-F4EE-410E-B5F8-DF45EC21B395}"/>
</file>

<file path=docProps/app.xml><?xml version="1.0" encoding="utf-8"?>
<Properties xmlns="http://schemas.openxmlformats.org/officeDocument/2006/extended-properties" xmlns:vt="http://schemas.openxmlformats.org/officeDocument/2006/docPropsVTypes">
  <Template>Organic</Template>
  <TotalTime>813</TotalTime>
  <Words>1504</Words>
  <Application>Microsoft Office PowerPoint</Application>
  <PresentationFormat>Widescreen</PresentationFormat>
  <Paragraphs>135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Garamond</vt:lpstr>
      <vt:lpstr>Times New Roman</vt:lpstr>
      <vt:lpstr>Verdana</vt:lpstr>
      <vt:lpstr>Wingdings</vt:lpstr>
      <vt:lpstr>Organic</vt:lpstr>
      <vt:lpstr>Mixed Basket</vt:lpstr>
      <vt:lpstr>2016 Risk Criteria Update</vt:lpstr>
      <vt:lpstr>Every year we have new information about the risks  CPA’s use to document participant health and diet needs. It’s time for this year’s update!</vt:lpstr>
      <vt:lpstr>5 Risk Updates for 2016</vt:lpstr>
      <vt:lpstr>Risk 211 Elevated Blood Lead Levels</vt:lpstr>
      <vt:lpstr>Excerpt from nutrition risk info sheet for Risk 211… changes are in red </vt:lpstr>
      <vt:lpstr>Background on Lead Poisoning</vt:lpstr>
      <vt:lpstr>Prevention of Lead Poisoning</vt:lpstr>
      <vt:lpstr>Screening for Lead Exposure</vt:lpstr>
      <vt:lpstr>For your consideration…</vt:lpstr>
      <vt:lpstr>Risk 332 Closely Spaced Pregnancy</vt:lpstr>
      <vt:lpstr>Excerpt from the nutrition risk info sheet for Risk 332 …changes are in red</vt:lpstr>
      <vt:lpstr>Background on inter-pregnancy intervals</vt:lpstr>
      <vt:lpstr>For your consideration…</vt:lpstr>
      <vt:lpstr>Assigning nonfat or low fat milk to a young child</vt:lpstr>
      <vt:lpstr>Assigning nonfat or low fat milk to a young child</vt:lpstr>
      <vt:lpstr>Risk 425.1 Inappropriate Beverages as a Milk Source</vt:lpstr>
      <vt:lpstr>Excerpt from nutrition risk info sheet for Risk 425.1… changes are in red</vt:lpstr>
      <vt:lpstr>Background</vt:lpstr>
      <vt:lpstr>For your consideration…</vt:lpstr>
      <vt:lpstr>Risk 601 Breastfeeding Mother of Infant at Nutritional Risk &amp;   Risk 602 Breastfeeding Complications or  Potential Complications</vt:lpstr>
      <vt:lpstr>Excerpt from nutrition risk info sheet for Risk 601 …changes are in red</vt:lpstr>
      <vt:lpstr>Background</vt:lpstr>
      <vt:lpstr>For your consideration…</vt:lpstr>
      <vt:lpstr>In Summary…</vt:lpstr>
      <vt:lpstr>Resources</vt:lpstr>
      <vt:lpstr>Questions?</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Basket inservice - risk criteria update</dc:title>
  <dc:creator>Oregon WIC Program</dc:creator>
  <dc:description>released June 2016</dc:description>
  <cp:lastModifiedBy>Holly Wilkalis</cp:lastModifiedBy>
  <cp:revision>100</cp:revision>
  <dcterms:created xsi:type="dcterms:W3CDTF">2016-05-19T17:10:50Z</dcterms:created>
  <dcterms:modified xsi:type="dcterms:W3CDTF">2016-06-03T21:17:40Z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7a8214dd-047d-4ac3-b198-53133860870f,2;7a8214dd-047d-4ac3-b198-53133860870f,4;7a8214dd-047d-4ac3-b198-53133860870f,7;</vt:lpwstr>
  </property>
  <property fmtid="{D5CDD505-2E9C-101B-9397-08002B2CF9AE}" pid="4" name="Order">
    <vt:r8>113000</vt:r8>
  </property>
</Properties>
</file>